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0" r:id="rId3"/>
    <p:sldId id="277" r:id="rId4"/>
    <p:sldId id="267" r:id="rId5"/>
    <p:sldId id="278" r:id="rId6"/>
    <p:sldId id="273" r:id="rId7"/>
    <p:sldId id="274" r:id="rId8"/>
    <p:sldId id="271" r:id="rId9"/>
    <p:sldId id="268" r:id="rId10"/>
    <p:sldId id="272" r:id="rId11"/>
    <p:sldId id="269" r:id="rId12"/>
    <p:sldId id="270" r:id="rId13"/>
    <p:sldId id="275" r:id="rId14"/>
    <p:sldId id="266" r:id="rId15"/>
    <p:sldId id="27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52" autoAdjust="0"/>
    <p:restoredTop sz="94660"/>
  </p:normalViewPr>
  <p:slideViewPr>
    <p:cSldViewPr snapToGrid="0">
      <p:cViewPr varScale="1">
        <p:scale>
          <a:sx n="69" d="100"/>
          <a:sy n="69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9D86E5-3C5D-4D27-AD58-ADD9F9336305}" type="datetimeFigureOut">
              <a:rPr lang="en-US" smtClean="0"/>
              <a:t>7/14/2018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B6821A-4D19-4FB1-818C-A68220C19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265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41083-CDDD-4AA3-8380-6069E59BDF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784205-19A8-4A8D-B61A-D685E46DEA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DB921B-C9D8-4266-81AD-D867CB36C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B993E-6336-4911-AFD9-2DF7A2DD6E65}" type="datetime1">
              <a:rPr lang="en-US" smtClean="0"/>
              <a:t>7/14/2018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3F129-1EEF-4CCC-99D1-5012DEF35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112BBE-95C5-46CC-8455-50225B0CE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DC94-5EC2-4937-A6C5-CBE2A9ED6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240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C1B40-5C59-41CA-83AB-ECEB3F398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BA1F4A-D5A2-4DE8-BDBE-058ADE0C06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5D7608-F393-4999-ADE5-886ECB747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CF66C-A356-418D-A4CB-A0315CCE1E60}" type="datetime1">
              <a:rPr lang="en-US" smtClean="0"/>
              <a:t>7/14/2018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263F9B-00A9-491B-8B4D-E3E41FEAD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1563FB-FF07-4737-84BC-4D74CAFA8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DC94-5EC2-4937-A6C5-CBE2A9ED6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598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75A325-75A6-4253-9E53-6F60E6D23C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75E172-F4F4-4FAC-9EDF-1E762A32D9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D75395-D607-40A6-AD02-A6F258A8B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8FDA-D97B-4B33-B90D-9F1E38960297}" type="datetime1">
              <a:rPr lang="en-US" smtClean="0"/>
              <a:t>7/14/2018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1AD23D-EC74-42F3-A745-9CC3E86A7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73C435-309E-43C5-B97F-5B9091919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DC94-5EC2-4937-A6C5-CBE2A9ED6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713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97C2F-2CEF-4160-89E7-B02A9E336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99DF68-BF2B-47F1-BC00-E1437A1E05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C1F8EF-23EE-4A77-A011-1BE161D8A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97C66-0CBD-4385-9DE5-4A94BDE716D8}" type="datetime1">
              <a:rPr lang="en-US" smtClean="0"/>
              <a:t>7/14/2018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77D14F-9D34-4550-B759-3457A3C9D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96C4D8-0F4F-4B52-9769-43C8E5C36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DC94-5EC2-4937-A6C5-CBE2A9ED6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752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8E50F-BBAE-4196-8F71-01E088EEB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AF5668-D1C8-4357-BD7F-7C256327F1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05F289-E1AE-441D-986A-8867ED70C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B9C55-F5D8-41B0-A64F-9DDE7F233265}" type="datetime1">
              <a:rPr lang="en-US" smtClean="0"/>
              <a:t>7/14/2018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07833E-9091-4E44-970F-AA6E278F5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BD1DB-6990-42F6-9897-65BC02D15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DC94-5EC2-4937-A6C5-CBE2A9ED6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81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1925F-A16C-44C2-B1FB-7746A3B2A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23DE87-9F9F-45A3-930D-EADE8F9A7D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519DD5-D0CE-49BC-8C45-6A37C6AAA2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ADD15E-21B7-4D5C-B70C-3258E5E6A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F3E27-4BE5-42DA-990C-AE297E9322DE}" type="datetime1">
              <a:rPr lang="en-US" smtClean="0"/>
              <a:t>7/14/2018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780C30-63A1-4DD9-BAAE-856F69B0A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6E75D8-BF26-4119-B2E7-5C45AC5A2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DC94-5EC2-4937-A6C5-CBE2A9ED6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265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4554B-55D6-4C92-9530-2ABB70A57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05B080-4192-4046-A434-4282D5687C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ECADF3-A897-455C-A57D-527201C034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592999-426E-4127-81D5-45F52C307B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46C7CE-C697-4D7D-8636-5C89FAC69A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65EECB-74DB-465D-974F-8F6F6609B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F212-28F4-4D2B-8441-E5A73C927E9A}" type="datetime1">
              <a:rPr lang="en-US" smtClean="0"/>
              <a:t>7/14/2018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8544C9-CBEF-4162-BCCD-8EF0BE018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BDCEC0-226D-4AEC-B00E-7D6275D4C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DC94-5EC2-4937-A6C5-CBE2A9ED6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066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4F11F-F246-4FE8-A925-146527120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B41605-20F8-4B9A-BAF2-D4CD4D453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36143-2509-42B2-95A9-F5D5FCBAACA0}" type="datetime1">
              <a:rPr lang="en-US" smtClean="0"/>
              <a:t>7/14/2018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D28E06-ED56-4C6C-9773-696C2B677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E95342-CDB6-47F8-A84A-C8B7FEBE3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DC94-5EC2-4937-A6C5-CBE2A9ED6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259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6FE817-20BE-4F64-946B-F60D1694B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B9B8C-29E8-4BB8-BBA5-F6B2916967B5}" type="datetime1">
              <a:rPr lang="en-US" smtClean="0"/>
              <a:t>7/14/2018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B8D925-B48F-4F13-8405-4E8A710A6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8891C6-6896-43EA-95DE-F7C29DA15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DC94-5EC2-4937-A6C5-CBE2A9ED6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527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DBE0C-1955-4428-8858-E61617D91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1B6E3D-77CC-49E1-BC0F-8AA7DBB814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9C98ED-2766-49EC-8B4B-B86EFB8875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CB78C0-4F1B-4059-95EB-B11A9C051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6127A-72C3-4FF9-AAF8-07377E333C36}" type="datetime1">
              <a:rPr lang="en-US" smtClean="0"/>
              <a:t>7/14/2018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F2D6B6-AD5C-44C7-B3DE-7193179DA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F7EA05-5E8A-4587-A396-711340358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DC94-5EC2-4937-A6C5-CBE2A9ED6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014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9E903-6DC4-43BE-89DC-4AB05C1DF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073B55-CF03-46C2-B704-F681BD7A95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4629C0-66D7-4825-AF24-478E4DC11D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D6771E-8913-4065-8E2D-9E3D89F3D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D816A-C25B-40AA-B634-04F3907C863C}" type="datetime1">
              <a:rPr lang="en-US" smtClean="0"/>
              <a:t>7/14/2018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D8CF2B-4365-4836-87DD-37DE03D86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BD9636-8C14-48DC-8CEB-90CC0CF2A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DC94-5EC2-4937-A6C5-CBE2A9ED6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967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C1AA03-EF65-4159-96B8-C9F0844D5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09C78F-A2F9-448D-B079-4862D4E718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ADAD03-8683-48DA-A009-5E228FAC1D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F00C2-8C8B-4D72-A2F8-CBC1BB73787C}" type="datetime1">
              <a:rPr lang="en-US" smtClean="0"/>
              <a:t>7/14/2018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714BB3-1EC6-4417-BB78-E901B3FDE4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782679-D429-4737-A3E2-F13E535B26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0DC94-5EC2-4937-A6C5-CBE2A9ED6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50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74DAB5-4937-4F15-9274-2B42A3930E9F}"/>
              </a:ext>
            </a:extLst>
          </p:cNvPr>
          <p:cNvSpPr txBox="1"/>
          <p:nvPr/>
        </p:nvSpPr>
        <p:spPr>
          <a:xfrm>
            <a:off x="944705" y="1669169"/>
            <a:ext cx="4350327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/>
              <a:t>Electronics</a:t>
            </a:r>
          </a:p>
          <a:p>
            <a:pPr algn="ctr"/>
            <a:r>
              <a:rPr lang="en-US" sz="5400" dirty="0">
                <a:solidFill>
                  <a:srgbClr val="0070C0"/>
                </a:solidFill>
              </a:rPr>
              <a:t>Batteries</a:t>
            </a:r>
          </a:p>
        </p:txBody>
      </p:sp>
      <p:pic>
        <p:nvPicPr>
          <p:cNvPr id="5" name="Picture 6" descr="http://static.ddmcdn.com/gif/diode.gif">
            <a:extLst>
              <a:ext uri="{FF2B5EF4-FFF2-40B4-BE49-F238E27FC236}">
                <a16:creationId xmlns:a16="http://schemas.microsoft.com/office/drawing/2014/main" id="{35888E47-FABF-4285-B3BF-344CDCA598F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750" r="2777"/>
          <a:stretch/>
        </p:blipFill>
        <p:spPr bwMode="auto">
          <a:xfrm>
            <a:off x="6456222" y="2528454"/>
            <a:ext cx="4485581" cy="1801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53356E9-EA3C-4E73-A3CC-0DFD17DCEC84}"/>
              </a:ext>
            </a:extLst>
          </p:cNvPr>
          <p:cNvSpPr txBox="1"/>
          <p:nvPr/>
        </p:nvSpPr>
        <p:spPr>
          <a:xfrm>
            <a:off x="1464251" y="4244963"/>
            <a:ext cx="33112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/>
              <a:t>LabRat</a:t>
            </a:r>
            <a:r>
              <a:rPr lang="en-US" sz="2800" b="1" dirty="0"/>
              <a:t> Scientific</a:t>
            </a:r>
          </a:p>
          <a:p>
            <a:pPr algn="ctr"/>
            <a:r>
              <a:rPr lang="en-US" sz="2800" b="1" dirty="0"/>
              <a:t>© 2018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30F99E-142D-4C21-B470-728F3E019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DC94-5EC2-4937-A6C5-CBE2A9ED628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346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42AAA64-D28E-48C4-877B-B5FFB6FD4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DC94-5EC2-4937-A6C5-CBE2A9ED6282}" type="slidenum">
              <a:rPr lang="en-US" smtClean="0"/>
              <a:t>10</a:t>
            </a:fld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312E2EEF-0844-4010-AB8B-2E3345547853}"/>
              </a:ext>
            </a:extLst>
          </p:cNvPr>
          <p:cNvSpPr txBox="1">
            <a:spLocks/>
          </p:cNvSpPr>
          <p:nvPr/>
        </p:nvSpPr>
        <p:spPr>
          <a:xfrm>
            <a:off x="1981200" y="312441"/>
            <a:ext cx="8229600" cy="509031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>
                <a:solidFill>
                  <a:srgbClr val="FF0000"/>
                </a:solidFill>
              </a:rPr>
              <a:t>Electron Movement in a Circuit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97589BE-F3AD-4F9C-AA73-0A1EB7BE6AB6}"/>
              </a:ext>
            </a:extLst>
          </p:cNvPr>
          <p:cNvSpPr txBox="1"/>
          <p:nvPr/>
        </p:nvSpPr>
        <p:spPr>
          <a:xfrm>
            <a:off x="935182" y="1073724"/>
            <a:ext cx="1019001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The battery provides an electrical field that pushes the electrons through the circuit and creates the electromagnetic waves that transmit the energy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Energy is transmitted along a wire due to the propagation of electromagnetic waves, not the movement of electrons</a:t>
            </a:r>
          </a:p>
          <a:p>
            <a:r>
              <a:rPr lang="en-US" sz="24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The electromagnetic waves in a circuit, move at 70% - 80% the speed of light.  This is why a light across the room seems to turn on instantaneously when the switch is thrown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Electron motion (a.k.a. electron drift) is actually very slow and depends on the material in the conductor – less than 1 meter per hour in a typical simple DC circuit</a:t>
            </a:r>
          </a:p>
        </p:txBody>
      </p:sp>
    </p:spTree>
    <p:extLst>
      <p:ext uri="{BB962C8B-B14F-4D97-AF65-F5344CB8AC3E}">
        <p14:creationId xmlns:p14="http://schemas.microsoft.com/office/powerpoint/2010/main" val="3596511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6EBD8A0F-83A0-4C05-9A23-10A9A115B35F}"/>
              </a:ext>
            </a:extLst>
          </p:cNvPr>
          <p:cNvGrpSpPr/>
          <p:nvPr/>
        </p:nvGrpSpPr>
        <p:grpSpPr>
          <a:xfrm>
            <a:off x="2289078" y="1003150"/>
            <a:ext cx="8123200" cy="2891220"/>
            <a:chOff x="2090183" y="2301477"/>
            <a:chExt cx="8123200" cy="289122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33262797-E5B0-4CF5-B422-178E4123248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5400000">
              <a:off x="3498718" y="1972669"/>
              <a:ext cx="1226994" cy="1962150"/>
            </a:xfrm>
            <a:prstGeom prst="rect">
              <a:avLst/>
            </a:prstGeom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DFF2BA15-D55A-45BA-AA02-0137FD3D3B1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5400000">
              <a:off x="5493322" y="1972668"/>
              <a:ext cx="1226991" cy="1962150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4BEE854F-C067-4254-B525-D29700059BF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5400000">
              <a:off x="7487924" y="1933898"/>
              <a:ext cx="1226991" cy="1962150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D2DBAA2-ACCD-404D-9A50-62458DB87C41}"/>
                </a:ext>
              </a:extLst>
            </p:cNvPr>
            <p:cNvSpPr txBox="1"/>
            <p:nvPr/>
          </p:nvSpPr>
          <p:spPr>
            <a:xfrm>
              <a:off x="3394370" y="3569819"/>
              <a:ext cx="14356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1.5 V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6F26CB8-7877-4A6B-8C29-AFD2C99F2973}"/>
                </a:ext>
              </a:extLst>
            </p:cNvPr>
            <p:cNvSpPr txBox="1"/>
            <p:nvPr/>
          </p:nvSpPr>
          <p:spPr>
            <a:xfrm>
              <a:off x="5282579" y="3567238"/>
              <a:ext cx="14356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1.5 V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02DED8E7-C9AE-46A7-828F-2B13C41EDA73}"/>
                </a:ext>
              </a:extLst>
            </p:cNvPr>
            <p:cNvSpPr txBox="1"/>
            <p:nvPr/>
          </p:nvSpPr>
          <p:spPr>
            <a:xfrm>
              <a:off x="7374851" y="3567239"/>
              <a:ext cx="14356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1.5 V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7586AE27-6943-4796-B2EF-6505D5654B20}"/>
                </a:ext>
              </a:extLst>
            </p:cNvPr>
            <p:cNvSpPr txBox="1"/>
            <p:nvPr/>
          </p:nvSpPr>
          <p:spPr>
            <a:xfrm>
              <a:off x="5391065" y="4669477"/>
              <a:ext cx="14356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FF0000"/>
                  </a:solidFill>
                </a:rPr>
                <a:t>4.5 V</a:t>
              </a: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3B9EBEEA-5514-4034-A8BD-C0E4EC2F52A9}"/>
                </a:ext>
              </a:extLst>
            </p:cNvPr>
            <p:cNvCxnSpPr>
              <a:stCxn id="5" idx="0"/>
            </p:cNvCxnSpPr>
            <p:nvPr/>
          </p:nvCxnSpPr>
          <p:spPr>
            <a:xfrm flipV="1">
              <a:off x="9082495" y="2909781"/>
              <a:ext cx="1115389" cy="519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09D8E023-EAEA-44C6-A89B-0382940D2E47}"/>
                </a:ext>
              </a:extLst>
            </p:cNvPr>
            <p:cNvCxnSpPr/>
            <p:nvPr/>
          </p:nvCxnSpPr>
          <p:spPr>
            <a:xfrm>
              <a:off x="10182387" y="2917555"/>
              <a:ext cx="0" cy="201353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9279A0D-02B6-4186-9103-21CBDC098E0E}"/>
                </a:ext>
              </a:extLst>
            </p:cNvPr>
            <p:cNvCxnSpPr>
              <a:cxnSpLocks/>
            </p:cNvCxnSpPr>
            <p:nvPr/>
          </p:nvCxnSpPr>
          <p:spPr>
            <a:xfrm>
              <a:off x="6890603" y="4915589"/>
              <a:ext cx="332278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1C610D5C-3F48-4995-A484-0E887C5C5C58}"/>
                </a:ext>
              </a:extLst>
            </p:cNvPr>
            <p:cNvCxnSpPr/>
            <p:nvPr/>
          </p:nvCxnSpPr>
          <p:spPr>
            <a:xfrm>
              <a:off x="2090183" y="2945969"/>
              <a:ext cx="1115389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952A52B1-3F46-4C8E-A2A8-AB4187638C58}"/>
                </a:ext>
              </a:extLst>
            </p:cNvPr>
            <p:cNvCxnSpPr/>
            <p:nvPr/>
          </p:nvCxnSpPr>
          <p:spPr>
            <a:xfrm>
              <a:off x="2105191" y="2914973"/>
              <a:ext cx="0" cy="201353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A7F76C64-3BDD-43EA-8C50-7C243CBDCFFD}"/>
                </a:ext>
              </a:extLst>
            </p:cNvPr>
            <p:cNvCxnSpPr>
              <a:cxnSpLocks/>
            </p:cNvCxnSpPr>
            <p:nvPr/>
          </p:nvCxnSpPr>
          <p:spPr>
            <a:xfrm>
              <a:off x="2130041" y="4897509"/>
              <a:ext cx="332278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itle 1">
            <a:extLst>
              <a:ext uri="{FF2B5EF4-FFF2-40B4-BE49-F238E27FC236}">
                <a16:creationId xmlns:a16="http://schemas.microsoft.com/office/drawing/2014/main" id="{2BAA3328-03F1-474B-AC59-31048CA5CF37}"/>
              </a:ext>
            </a:extLst>
          </p:cNvPr>
          <p:cNvSpPr txBox="1">
            <a:spLocks/>
          </p:cNvSpPr>
          <p:nvPr/>
        </p:nvSpPr>
        <p:spPr>
          <a:xfrm>
            <a:off x="1981200" y="312441"/>
            <a:ext cx="8229600" cy="509031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>
                <a:solidFill>
                  <a:srgbClr val="FF0000"/>
                </a:solidFill>
              </a:rPr>
              <a:t>Batteries Connected in Series</a:t>
            </a:r>
          </a:p>
          <a:p>
            <a:pPr algn="ctr"/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3165AB3-994C-4F3D-9F0E-8B65955027A6}"/>
              </a:ext>
            </a:extLst>
          </p:cNvPr>
          <p:cNvSpPr txBox="1"/>
          <p:nvPr/>
        </p:nvSpPr>
        <p:spPr>
          <a:xfrm>
            <a:off x="2221925" y="4045637"/>
            <a:ext cx="876145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Connecting batteries in SERIES: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Increases the total voltage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Does not increase the amount of current that can be drawn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Does not increase the capacity (a.k.a. duration it will run a device)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4A475B06-63D2-4CF7-9654-EBE243537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DC94-5EC2-4937-A6C5-CBE2A9ED628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634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>
            <a:extLst>
              <a:ext uri="{FF2B5EF4-FFF2-40B4-BE49-F238E27FC236}">
                <a16:creationId xmlns:a16="http://schemas.microsoft.com/office/drawing/2014/main" id="{2BAA3328-03F1-474B-AC59-31048CA5CF37}"/>
              </a:ext>
            </a:extLst>
          </p:cNvPr>
          <p:cNvSpPr txBox="1">
            <a:spLocks/>
          </p:cNvSpPr>
          <p:nvPr/>
        </p:nvSpPr>
        <p:spPr>
          <a:xfrm>
            <a:off x="1981200" y="312441"/>
            <a:ext cx="8229600" cy="509031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>
                <a:solidFill>
                  <a:srgbClr val="FF0000"/>
                </a:solidFill>
              </a:rPr>
              <a:t>Batteries Connected in Series</a:t>
            </a:r>
          </a:p>
          <a:p>
            <a:pPr algn="ctr"/>
            <a:endParaRPr lang="en-US" sz="3200" dirty="0">
              <a:solidFill>
                <a:srgbClr val="FF0000"/>
              </a:solidFill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D50E0330-B2EC-49BB-A9EA-2ED4F65896F8}"/>
              </a:ext>
            </a:extLst>
          </p:cNvPr>
          <p:cNvGrpSpPr/>
          <p:nvPr/>
        </p:nvGrpSpPr>
        <p:grpSpPr>
          <a:xfrm>
            <a:off x="1828304" y="1162336"/>
            <a:ext cx="4267696" cy="4862827"/>
            <a:chOff x="4181472" y="1177834"/>
            <a:chExt cx="4267696" cy="4862827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33262797-E5B0-4CF5-B422-178E4123248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5400000">
              <a:off x="5628230" y="832185"/>
              <a:ext cx="1270851" cy="1962150"/>
            </a:xfrm>
            <a:prstGeom prst="rect">
              <a:avLst/>
            </a:prstGeom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DFF2BA15-D55A-45BA-AA02-0137FD3D3B1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5400000">
              <a:off x="5630998" y="2200518"/>
              <a:ext cx="1242488" cy="1962150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4BEE854F-C067-4254-B525-D29700059BF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5400000">
              <a:off x="5626901" y="3544671"/>
              <a:ext cx="1273509" cy="1962150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D2DBAA2-ACCD-404D-9A50-62458DB87C41}"/>
                </a:ext>
              </a:extLst>
            </p:cNvPr>
            <p:cNvSpPr txBox="1"/>
            <p:nvPr/>
          </p:nvSpPr>
          <p:spPr>
            <a:xfrm>
              <a:off x="4270798" y="3641217"/>
              <a:ext cx="14356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1.5 V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6F26CB8-7877-4A6B-8C29-AFD2C99F2973}"/>
                </a:ext>
              </a:extLst>
            </p:cNvPr>
            <p:cNvSpPr txBox="1"/>
            <p:nvPr/>
          </p:nvSpPr>
          <p:spPr>
            <a:xfrm>
              <a:off x="4226602" y="2074726"/>
              <a:ext cx="14356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1.5 V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02DED8E7-C9AE-46A7-828F-2B13C41EDA73}"/>
                </a:ext>
              </a:extLst>
            </p:cNvPr>
            <p:cNvSpPr txBox="1"/>
            <p:nvPr/>
          </p:nvSpPr>
          <p:spPr>
            <a:xfrm>
              <a:off x="4266228" y="4830734"/>
              <a:ext cx="14356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1.5 V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7586AE27-6943-4796-B2EF-6505D5654B20}"/>
                </a:ext>
              </a:extLst>
            </p:cNvPr>
            <p:cNvSpPr txBox="1"/>
            <p:nvPr/>
          </p:nvSpPr>
          <p:spPr>
            <a:xfrm>
              <a:off x="5556634" y="5517441"/>
              <a:ext cx="14356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FF0000"/>
                  </a:solidFill>
                </a:rPr>
                <a:t>1.5 V</a:t>
              </a: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3B9EBEEA-5514-4034-A8BD-C0E4EC2F52A9}"/>
                </a:ext>
              </a:extLst>
            </p:cNvPr>
            <p:cNvCxnSpPr>
              <a:cxnSpLocks/>
            </p:cNvCxnSpPr>
            <p:nvPr/>
          </p:nvCxnSpPr>
          <p:spPr>
            <a:xfrm>
              <a:off x="7299707" y="1795193"/>
              <a:ext cx="1115389" cy="18067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09D8E023-EAEA-44C6-A89B-0382940D2E47}"/>
                </a:ext>
              </a:extLst>
            </p:cNvPr>
            <p:cNvCxnSpPr>
              <a:cxnSpLocks/>
            </p:cNvCxnSpPr>
            <p:nvPr/>
          </p:nvCxnSpPr>
          <p:spPr>
            <a:xfrm>
              <a:off x="8399597" y="1781063"/>
              <a:ext cx="15499" cy="4021736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9279A0D-02B6-4186-9103-21CBDC098E0E}"/>
                </a:ext>
              </a:extLst>
            </p:cNvPr>
            <p:cNvCxnSpPr>
              <a:cxnSpLocks/>
            </p:cNvCxnSpPr>
            <p:nvPr/>
          </p:nvCxnSpPr>
          <p:spPr>
            <a:xfrm>
              <a:off x="6850251" y="5802799"/>
              <a:ext cx="1598917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1C610D5C-3F48-4995-A484-0E887C5C5C58}"/>
                </a:ext>
              </a:extLst>
            </p:cNvPr>
            <p:cNvCxnSpPr/>
            <p:nvPr/>
          </p:nvCxnSpPr>
          <p:spPr>
            <a:xfrm>
              <a:off x="4198187" y="1792478"/>
              <a:ext cx="1115389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A7F76C64-3BDD-43EA-8C50-7C243CBDCFFD}"/>
                </a:ext>
              </a:extLst>
            </p:cNvPr>
            <p:cNvCxnSpPr>
              <a:cxnSpLocks/>
            </p:cNvCxnSpPr>
            <p:nvPr/>
          </p:nvCxnSpPr>
          <p:spPr>
            <a:xfrm>
              <a:off x="4189705" y="5802799"/>
              <a:ext cx="150075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9436B22C-6C46-4680-9191-5DDD05AB2FEA}"/>
                </a:ext>
              </a:extLst>
            </p:cNvPr>
            <p:cNvCxnSpPr/>
            <p:nvPr/>
          </p:nvCxnSpPr>
          <p:spPr>
            <a:xfrm>
              <a:off x="4194875" y="3181593"/>
              <a:ext cx="1115389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74E564E-D65C-4F97-94B1-3E0FD7964A2B}"/>
                </a:ext>
              </a:extLst>
            </p:cNvPr>
            <p:cNvCxnSpPr/>
            <p:nvPr/>
          </p:nvCxnSpPr>
          <p:spPr>
            <a:xfrm>
              <a:off x="4226602" y="4541203"/>
              <a:ext cx="1115389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48A6340-5907-4C93-8B4F-F79A3AF279AF}"/>
                </a:ext>
              </a:extLst>
            </p:cNvPr>
            <p:cNvCxnSpPr/>
            <p:nvPr/>
          </p:nvCxnSpPr>
          <p:spPr>
            <a:xfrm>
              <a:off x="7284208" y="3135099"/>
              <a:ext cx="1115389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15215856-D946-4F65-BCE5-D39CF49234A2}"/>
                </a:ext>
              </a:extLst>
            </p:cNvPr>
            <p:cNvCxnSpPr/>
            <p:nvPr/>
          </p:nvCxnSpPr>
          <p:spPr>
            <a:xfrm>
              <a:off x="7268709" y="4510248"/>
              <a:ext cx="1115389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482CC0B4-FE1D-47DE-8DD0-02684751B19D}"/>
                </a:ext>
              </a:extLst>
            </p:cNvPr>
            <p:cNvCxnSpPr>
              <a:cxnSpLocks/>
            </p:cNvCxnSpPr>
            <p:nvPr/>
          </p:nvCxnSpPr>
          <p:spPr>
            <a:xfrm>
              <a:off x="4181472" y="1778478"/>
              <a:ext cx="15499" cy="4021736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9C72CAB6-7898-4981-81DD-F2D5F7421A93}"/>
              </a:ext>
            </a:extLst>
          </p:cNvPr>
          <p:cNvSpPr txBox="1"/>
          <p:nvPr/>
        </p:nvSpPr>
        <p:spPr>
          <a:xfrm>
            <a:off x="6649541" y="1768635"/>
            <a:ext cx="4866467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Connecting Batteries in Parallel: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Does not increase the voltage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Increases the amount of current that can be drawn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Increases the capacity (a.k.a. the length of time it will run a device)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9" name="Slide Number Placeholder 28">
            <a:extLst>
              <a:ext uri="{FF2B5EF4-FFF2-40B4-BE49-F238E27FC236}">
                <a16:creationId xmlns:a16="http://schemas.microsoft.com/office/drawing/2014/main" id="{5F4DDC98-F315-469E-870F-F920910A0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DC94-5EC2-4937-A6C5-CBE2A9ED628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44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CBF9F3-1CA6-4511-BA49-6A763EEF3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DC94-5EC2-4937-A6C5-CBE2A9ED6282}" type="slidenum">
              <a:rPr lang="en-US" smtClean="0"/>
              <a:t>13</a:t>
            </a:fld>
            <a:endParaRPr lang="en-US"/>
          </a:p>
        </p:txBody>
      </p:sp>
      <p:pic>
        <p:nvPicPr>
          <p:cNvPr id="8" name="Picture 4" descr="http://t1.gstatic.com/images?q=tbn:ANd9GcS7mSNLpmqkZKPjLLTLn_qY_-og5UP1QOJLp0pkGI64svYoJGyKSw">
            <a:extLst>
              <a:ext uri="{FF2B5EF4-FFF2-40B4-BE49-F238E27FC236}">
                <a16:creationId xmlns:a16="http://schemas.microsoft.com/office/drawing/2014/main" id="{F943A7F3-9727-4EE6-A785-9CF9C975B2E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07" t="25154" r="38846" b="5765"/>
          <a:stretch/>
        </p:blipFill>
        <p:spPr bwMode="auto">
          <a:xfrm>
            <a:off x="3436955" y="3930424"/>
            <a:ext cx="1283953" cy="2276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B0437501-503F-47BF-A8AA-824B28360FC7}"/>
              </a:ext>
            </a:extLst>
          </p:cNvPr>
          <p:cNvGrpSpPr/>
          <p:nvPr/>
        </p:nvGrpSpPr>
        <p:grpSpPr>
          <a:xfrm rot="18744380">
            <a:off x="3861236" y="2556314"/>
            <a:ext cx="125157" cy="996183"/>
            <a:chOff x="4752020" y="4520021"/>
            <a:chExt cx="108012" cy="904386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655BD8A3-10A7-4103-9EF8-2791E57E70A3}"/>
                </a:ext>
              </a:extLst>
            </p:cNvPr>
            <p:cNvSpPr/>
            <p:nvPr/>
          </p:nvSpPr>
          <p:spPr>
            <a:xfrm>
              <a:off x="4752020" y="5013176"/>
              <a:ext cx="108012" cy="411231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E0EE469-5A80-49B4-9D7A-175893081D26}"/>
                </a:ext>
              </a:extLst>
            </p:cNvPr>
            <p:cNvCxnSpPr>
              <a:endCxn id="15" idx="0"/>
            </p:cNvCxnSpPr>
            <p:nvPr/>
          </p:nvCxnSpPr>
          <p:spPr>
            <a:xfrm>
              <a:off x="4806026" y="4520021"/>
              <a:ext cx="0" cy="493155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0C7E93E1-C0FF-46B8-B344-B8353B56AEA1}"/>
              </a:ext>
            </a:extLst>
          </p:cNvPr>
          <p:cNvGrpSpPr/>
          <p:nvPr/>
        </p:nvGrpSpPr>
        <p:grpSpPr>
          <a:xfrm rot="14054535">
            <a:off x="3856038" y="810579"/>
            <a:ext cx="125157" cy="996183"/>
            <a:chOff x="5112060" y="4481275"/>
            <a:chExt cx="108012" cy="904386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CE4146A-4B02-41DE-A83E-ADADB9ACE85E}"/>
                </a:ext>
              </a:extLst>
            </p:cNvPr>
            <p:cNvSpPr/>
            <p:nvPr/>
          </p:nvSpPr>
          <p:spPr>
            <a:xfrm>
              <a:off x="5112060" y="4974430"/>
              <a:ext cx="108012" cy="411231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C06C3CF-C1FA-494C-B822-8BB6538AB837}"/>
                </a:ext>
              </a:extLst>
            </p:cNvPr>
            <p:cNvCxnSpPr>
              <a:endCxn id="13" idx="0"/>
            </p:cNvCxnSpPr>
            <p:nvPr/>
          </p:nvCxnSpPr>
          <p:spPr>
            <a:xfrm>
              <a:off x="5166066" y="4481275"/>
              <a:ext cx="0" cy="493155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Freeform 46">
            <a:extLst>
              <a:ext uri="{FF2B5EF4-FFF2-40B4-BE49-F238E27FC236}">
                <a16:creationId xmlns:a16="http://schemas.microsoft.com/office/drawing/2014/main" id="{1ECCFCA7-19BC-4D34-ACEF-B7C18131AA0A}"/>
              </a:ext>
            </a:extLst>
          </p:cNvPr>
          <p:cNvSpPr/>
          <p:nvPr/>
        </p:nvSpPr>
        <p:spPr>
          <a:xfrm>
            <a:off x="4277939" y="3365612"/>
            <a:ext cx="1319372" cy="2518768"/>
          </a:xfrm>
          <a:custGeom>
            <a:avLst/>
            <a:gdLst>
              <a:gd name="connsiteX0" fmla="*/ 309966 w 1154623"/>
              <a:gd name="connsiteY0" fmla="*/ 2255003 h 2255003"/>
              <a:gd name="connsiteX1" fmla="*/ 387457 w 1154623"/>
              <a:gd name="connsiteY1" fmla="*/ 2239505 h 2255003"/>
              <a:gd name="connsiteX2" fmla="*/ 410705 w 1154623"/>
              <a:gd name="connsiteY2" fmla="*/ 2231756 h 2255003"/>
              <a:gd name="connsiteX3" fmla="*/ 464949 w 1154623"/>
              <a:gd name="connsiteY3" fmla="*/ 2224007 h 2255003"/>
              <a:gd name="connsiteX4" fmla="*/ 534691 w 1154623"/>
              <a:gd name="connsiteY4" fmla="*/ 2200759 h 2255003"/>
              <a:gd name="connsiteX5" fmla="*/ 557939 w 1154623"/>
              <a:gd name="connsiteY5" fmla="*/ 2193010 h 2255003"/>
              <a:gd name="connsiteX6" fmla="*/ 581186 w 1154623"/>
              <a:gd name="connsiteY6" fmla="*/ 2185261 h 2255003"/>
              <a:gd name="connsiteX7" fmla="*/ 596684 w 1154623"/>
              <a:gd name="connsiteY7" fmla="*/ 2162014 h 2255003"/>
              <a:gd name="connsiteX8" fmla="*/ 643179 w 1154623"/>
              <a:gd name="connsiteY8" fmla="*/ 2131017 h 2255003"/>
              <a:gd name="connsiteX9" fmla="*/ 697423 w 1154623"/>
              <a:gd name="connsiteY9" fmla="*/ 2100020 h 2255003"/>
              <a:gd name="connsiteX10" fmla="*/ 751667 w 1154623"/>
              <a:gd name="connsiteY10" fmla="*/ 2045776 h 2255003"/>
              <a:gd name="connsiteX11" fmla="*/ 774915 w 1154623"/>
              <a:gd name="connsiteY11" fmla="*/ 2022529 h 2255003"/>
              <a:gd name="connsiteX12" fmla="*/ 798162 w 1154623"/>
              <a:gd name="connsiteY12" fmla="*/ 2007031 h 2255003"/>
              <a:gd name="connsiteX13" fmla="*/ 813661 w 1154623"/>
              <a:gd name="connsiteY13" fmla="*/ 1983783 h 2255003"/>
              <a:gd name="connsiteX14" fmla="*/ 852406 w 1154623"/>
              <a:gd name="connsiteY14" fmla="*/ 1937288 h 2255003"/>
              <a:gd name="connsiteX15" fmla="*/ 860156 w 1154623"/>
              <a:gd name="connsiteY15" fmla="*/ 1914041 h 2255003"/>
              <a:gd name="connsiteX16" fmla="*/ 875654 w 1154623"/>
              <a:gd name="connsiteY16" fmla="*/ 1890793 h 2255003"/>
              <a:gd name="connsiteX17" fmla="*/ 891152 w 1154623"/>
              <a:gd name="connsiteY17" fmla="*/ 1844298 h 2255003"/>
              <a:gd name="connsiteX18" fmla="*/ 906650 w 1154623"/>
              <a:gd name="connsiteY18" fmla="*/ 1813302 h 2255003"/>
              <a:gd name="connsiteX19" fmla="*/ 922149 w 1154623"/>
              <a:gd name="connsiteY19" fmla="*/ 1712563 h 2255003"/>
              <a:gd name="connsiteX20" fmla="*/ 937647 w 1154623"/>
              <a:gd name="connsiteY20" fmla="*/ 1658319 h 2255003"/>
              <a:gd name="connsiteX21" fmla="*/ 953145 w 1154623"/>
              <a:gd name="connsiteY21" fmla="*/ 1596325 h 2255003"/>
              <a:gd name="connsiteX22" fmla="*/ 960895 w 1154623"/>
              <a:gd name="connsiteY22" fmla="*/ 1573078 h 2255003"/>
              <a:gd name="connsiteX23" fmla="*/ 968644 w 1154623"/>
              <a:gd name="connsiteY23" fmla="*/ 1534332 h 2255003"/>
              <a:gd name="connsiteX24" fmla="*/ 984142 w 1154623"/>
              <a:gd name="connsiteY24" fmla="*/ 1511085 h 2255003"/>
              <a:gd name="connsiteX25" fmla="*/ 1007389 w 1154623"/>
              <a:gd name="connsiteY25" fmla="*/ 1410346 h 2255003"/>
              <a:gd name="connsiteX26" fmla="*/ 1022888 w 1154623"/>
              <a:gd name="connsiteY26" fmla="*/ 1325105 h 2255003"/>
              <a:gd name="connsiteX27" fmla="*/ 1030637 w 1154623"/>
              <a:gd name="connsiteY27" fmla="*/ 1301858 h 2255003"/>
              <a:gd name="connsiteX28" fmla="*/ 1046135 w 1154623"/>
              <a:gd name="connsiteY28" fmla="*/ 1278610 h 2255003"/>
              <a:gd name="connsiteX29" fmla="*/ 1061634 w 1154623"/>
              <a:gd name="connsiteY29" fmla="*/ 1239864 h 2255003"/>
              <a:gd name="connsiteX30" fmla="*/ 1084881 w 1154623"/>
              <a:gd name="connsiteY30" fmla="*/ 1216617 h 2255003"/>
              <a:gd name="connsiteX31" fmla="*/ 1115878 w 1154623"/>
              <a:gd name="connsiteY31" fmla="*/ 1170122 h 2255003"/>
              <a:gd name="connsiteX32" fmla="*/ 1123627 w 1154623"/>
              <a:gd name="connsiteY32" fmla="*/ 1139125 h 2255003"/>
              <a:gd name="connsiteX33" fmla="*/ 1131376 w 1154623"/>
              <a:gd name="connsiteY33" fmla="*/ 1115878 h 2255003"/>
              <a:gd name="connsiteX34" fmla="*/ 1139125 w 1154623"/>
              <a:gd name="connsiteY34" fmla="*/ 1069383 h 2255003"/>
              <a:gd name="connsiteX35" fmla="*/ 1146874 w 1154623"/>
              <a:gd name="connsiteY35" fmla="*/ 1046136 h 2255003"/>
              <a:gd name="connsiteX36" fmla="*/ 1154623 w 1154623"/>
              <a:gd name="connsiteY36" fmla="*/ 1007390 h 2255003"/>
              <a:gd name="connsiteX37" fmla="*/ 1146874 w 1154623"/>
              <a:gd name="connsiteY37" fmla="*/ 728420 h 2255003"/>
              <a:gd name="connsiteX38" fmla="*/ 1139125 w 1154623"/>
              <a:gd name="connsiteY38" fmla="*/ 689675 h 2255003"/>
              <a:gd name="connsiteX39" fmla="*/ 1123627 w 1154623"/>
              <a:gd name="connsiteY39" fmla="*/ 666427 h 2255003"/>
              <a:gd name="connsiteX40" fmla="*/ 1108128 w 1154623"/>
              <a:gd name="connsiteY40" fmla="*/ 627681 h 2255003"/>
              <a:gd name="connsiteX41" fmla="*/ 1100379 w 1154623"/>
              <a:gd name="connsiteY41" fmla="*/ 604434 h 2255003"/>
              <a:gd name="connsiteX42" fmla="*/ 1053884 w 1154623"/>
              <a:gd name="connsiteY42" fmla="*/ 534692 h 2255003"/>
              <a:gd name="connsiteX43" fmla="*/ 1038386 w 1154623"/>
              <a:gd name="connsiteY43" fmla="*/ 511444 h 2255003"/>
              <a:gd name="connsiteX44" fmla="*/ 999640 w 1154623"/>
              <a:gd name="connsiteY44" fmla="*/ 472698 h 2255003"/>
              <a:gd name="connsiteX45" fmla="*/ 976393 w 1154623"/>
              <a:gd name="connsiteY45" fmla="*/ 449451 h 2255003"/>
              <a:gd name="connsiteX46" fmla="*/ 937647 w 1154623"/>
              <a:gd name="connsiteY46" fmla="*/ 410705 h 2255003"/>
              <a:gd name="connsiteX47" fmla="*/ 891152 w 1154623"/>
              <a:gd name="connsiteY47" fmla="*/ 364210 h 2255003"/>
              <a:gd name="connsiteX48" fmla="*/ 860156 w 1154623"/>
              <a:gd name="connsiteY48" fmla="*/ 348712 h 2255003"/>
              <a:gd name="connsiteX49" fmla="*/ 782664 w 1154623"/>
              <a:gd name="connsiteY49" fmla="*/ 325464 h 2255003"/>
              <a:gd name="connsiteX50" fmla="*/ 705172 w 1154623"/>
              <a:gd name="connsiteY50" fmla="*/ 309966 h 2255003"/>
              <a:gd name="connsiteX51" fmla="*/ 681925 w 1154623"/>
              <a:gd name="connsiteY51" fmla="*/ 302217 h 2255003"/>
              <a:gd name="connsiteX52" fmla="*/ 612183 w 1154623"/>
              <a:gd name="connsiteY52" fmla="*/ 286719 h 2255003"/>
              <a:gd name="connsiteX53" fmla="*/ 588935 w 1154623"/>
              <a:gd name="connsiteY53" fmla="*/ 278970 h 2255003"/>
              <a:gd name="connsiteX54" fmla="*/ 550189 w 1154623"/>
              <a:gd name="connsiteY54" fmla="*/ 271220 h 2255003"/>
              <a:gd name="connsiteX55" fmla="*/ 526942 w 1154623"/>
              <a:gd name="connsiteY55" fmla="*/ 263471 h 2255003"/>
              <a:gd name="connsiteX56" fmla="*/ 263471 w 1154623"/>
              <a:gd name="connsiteY56" fmla="*/ 255722 h 2255003"/>
              <a:gd name="connsiteX57" fmla="*/ 232474 w 1154623"/>
              <a:gd name="connsiteY57" fmla="*/ 247973 h 2255003"/>
              <a:gd name="connsiteX58" fmla="*/ 162732 w 1154623"/>
              <a:gd name="connsiteY58" fmla="*/ 224725 h 2255003"/>
              <a:gd name="connsiteX59" fmla="*/ 139484 w 1154623"/>
              <a:gd name="connsiteY59" fmla="*/ 216976 h 2255003"/>
              <a:gd name="connsiteX60" fmla="*/ 116237 w 1154623"/>
              <a:gd name="connsiteY60" fmla="*/ 209227 h 2255003"/>
              <a:gd name="connsiteX61" fmla="*/ 77491 w 1154623"/>
              <a:gd name="connsiteY61" fmla="*/ 170481 h 2255003"/>
              <a:gd name="connsiteX62" fmla="*/ 30996 w 1154623"/>
              <a:gd name="connsiteY62" fmla="*/ 108488 h 2255003"/>
              <a:gd name="connsiteX63" fmla="*/ 7749 w 1154623"/>
              <a:gd name="connsiteY63" fmla="*/ 23248 h 2255003"/>
              <a:gd name="connsiteX64" fmla="*/ 0 w 1154623"/>
              <a:gd name="connsiteY64" fmla="*/ 0 h 2255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1154623" h="2255003">
                <a:moveTo>
                  <a:pt x="309966" y="2255003"/>
                </a:moveTo>
                <a:cubicBezTo>
                  <a:pt x="346504" y="2248914"/>
                  <a:pt x="355088" y="2248753"/>
                  <a:pt x="387457" y="2239505"/>
                </a:cubicBezTo>
                <a:cubicBezTo>
                  <a:pt x="395311" y="2237261"/>
                  <a:pt x="402695" y="2233358"/>
                  <a:pt x="410705" y="2231756"/>
                </a:cubicBezTo>
                <a:cubicBezTo>
                  <a:pt x="428615" y="2228174"/>
                  <a:pt x="446868" y="2226590"/>
                  <a:pt x="464949" y="2224007"/>
                </a:cubicBezTo>
                <a:lnTo>
                  <a:pt x="534691" y="2200759"/>
                </a:lnTo>
                <a:lnTo>
                  <a:pt x="557939" y="2193010"/>
                </a:lnTo>
                <a:lnTo>
                  <a:pt x="581186" y="2185261"/>
                </a:lnTo>
                <a:cubicBezTo>
                  <a:pt x="586352" y="2177512"/>
                  <a:pt x="589675" y="2168147"/>
                  <a:pt x="596684" y="2162014"/>
                </a:cubicBezTo>
                <a:cubicBezTo>
                  <a:pt x="610702" y="2149748"/>
                  <a:pt x="626519" y="2139347"/>
                  <a:pt x="643179" y="2131017"/>
                </a:cubicBezTo>
                <a:cubicBezTo>
                  <a:pt x="658736" y="2123239"/>
                  <a:pt x="683728" y="2112346"/>
                  <a:pt x="697423" y="2100020"/>
                </a:cubicBezTo>
                <a:cubicBezTo>
                  <a:pt x="716430" y="2082914"/>
                  <a:pt x="733586" y="2063857"/>
                  <a:pt x="751667" y="2045776"/>
                </a:cubicBezTo>
                <a:cubicBezTo>
                  <a:pt x="759416" y="2038027"/>
                  <a:pt x="765797" y="2028608"/>
                  <a:pt x="774915" y="2022529"/>
                </a:cubicBezTo>
                <a:lnTo>
                  <a:pt x="798162" y="2007031"/>
                </a:lnTo>
                <a:cubicBezTo>
                  <a:pt x="803328" y="1999282"/>
                  <a:pt x="807699" y="1990938"/>
                  <a:pt x="813661" y="1983783"/>
                </a:cubicBezTo>
                <a:cubicBezTo>
                  <a:pt x="835087" y="1958072"/>
                  <a:pt x="837974" y="1966151"/>
                  <a:pt x="852406" y="1937288"/>
                </a:cubicBezTo>
                <a:cubicBezTo>
                  <a:pt x="856059" y="1929982"/>
                  <a:pt x="856503" y="1921347"/>
                  <a:pt x="860156" y="1914041"/>
                </a:cubicBezTo>
                <a:cubicBezTo>
                  <a:pt x="864321" y="1905711"/>
                  <a:pt x="871872" y="1899304"/>
                  <a:pt x="875654" y="1890793"/>
                </a:cubicBezTo>
                <a:cubicBezTo>
                  <a:pt x="882289" y="1875864"/>
                  <a:pt x="883846" y="1858910"/>
                  <a:pt x="891152" y="1844298"/>
                </a:cubicBezTo>
                <a:lnTo>
                  <a:pt x="906650" y="1813302"/>
                </a:lnTo>
                <a:cubicBezTo>
                  <a:pt x="911355" y="1775665"/>
                  <a:pt x="913275" y="1748059"/>
                  <a:pt x="922149" y="1712563"/>
                </a:cubicBezTo>
                <a:cubicBezTo>
                  <a:pt x="926710" y="1694320"/>
                  <a:pt x="932802" y="1676489"/>
                  <a:pt x="937647" y="1658319"/>
                </a:cubicBezTo>
                <a:cubicBezTo>
                  <a:pt x="943135" y="1637738"/>
                  <a:pt x="946408" y="1616532"/>
                  <a:pt x="953145" y="1596325"/>
                </a:cubicBezTo>
                <a:cubicBezTo>
                  <a:pt x="955728" y="1588576"/>
                  <a:pt x="958914" y="1581002"/>
                  <a:pt x="960895" y="1573078"/>
                </a:cubicBezTo>
                <a:cubicBezTo>
                  <a:pt x="964090" y="1560300"/>
                  <a:pt x="964019" y="1546665"/>
                  <a:pt x="968644" y="1534332"/>
                </a:cubicBezTo>
                <a:cubicBezTo>
                  <a:pt x="971914" y="1525612"/>
                  <a:pt x="978976" y="1518834"/>
                  <a:pt x="984142" y="1511085"/>
                </a:cubicBezTo>
                <a:cubicBezTo>
                  <a:pt x="1001242" y="1425583"/>
                  <a:pt x="991310" y="1458583"/>
                  <a:pt x="1007389" y="1410346"/>
                </a:cubicBezTo>
                <a:cubicBezTo>
                  <a:pt x="1013660" y="1366450"/>
                  <a:pt x="1012450" y="1361640"/>
                  <a:pt x="1022888" y="1325105"/>
                </a:cubicBezTo>
                <a:cubicBezTo>
                  <a:pt x="1025132" y="1317251"/>
                  <a:pt x="1026984" y="1309164"/>
                  <a:pt x="1030637" y="1301858"/>
                </a:cubicBezTo>
                <a:cubicBezTo>
                  <a:pt x="1034802" y="1293528"/>
                  <a:pt x="1041970" y="1286940"/>
                  <a:pt x="1046135" y="1278610"/>
                </a:cubicBezTo>
                <a:cubicBezTo>
                  <a:pt x="1052356" y="1266168"/>
                  <a:pt x="1054261" y="1251660"/>
                  <a:pt x="1061634" y="1239864"/>
                </a:cubicBezTo>
                <a:cubicBezTo>
                  <a:pt x="1067442" y="1230571"/>
                  <a:pt x="1078153" y="1225267"/>
                  <a:pt x="1084881" y="1216617"/>
                </a:cubicBezTo>
                <a:cubicBezTo>
                  <a:pt x="1096317" y="1201914"/>
                  <a:pt x="1115878" y="1170122"/>
                  <a:pt x="1115878" y="1170122"/>
                </a:cubicBezTo>
                <a:cubicBezTo>
                  <a:pt x="1118461" y="1159790"/>
                  <a:pt x="1120701" y="1149366"/>
                  <a:pt x="1123627" y="1139125"/>
                </a:cubicBezTo>
                <a:cubicBezTo>
                  <a:pt x="1125871" y="1131271"/>
                  <a:pt x="1129604" y="1123852"/>
                  <a:pt x="1131376" y="1115878"/>
                </a:cubicBezTo>
                <a:cubicBezTo>
                  <a:pt x="1134784" y="1100540"/>
                  <a:pt x="1135717" y="1084721"/>
                  <a:pt x="1139125" y="1069383"/>
                </a:cubicBezTo>
                <a:cubicBezTo>
                  <a:pt x="1140897" y="1061409"/>
                  <a:pt x="1144893" y="1054060"/>
                  <a:pt x="1146874" y="1046136"/>
                </a:cubicBezTo>
                <a:cubicBezTo>
                  <a:pt x="1150068" y="1033358"/>
                  <a:pt x="1152040" y="1020305"/>
                  <a:pt x="1154623" y="1007390"/>
                </a:cubicBezTo>
                <a:cubicBezTo>
                  <a:pt x="1152040" y="914400"/>
                  <a:pt x="1151406" y="821335"/>
                  <a:pt x="1146874" y="728420"/>
                </a:cubicBezTo>
                <a:cubicBezTo>
                  <a:pt x="1146232" y="715265"/>
                  <a:pt x="1143749" y="702007"/>
                  <a:pt x="1139125" y="689675"/>
                </a:cubicBezTo>
                <a:cubicBezTo>
                  <a:pt x="1135855" y="680955"/>
                  <a:pt x="1127792" y="674757"/>
                  <a:pt x="1123627" y="666427"/>
                </a:cubicBezTo>
                <a:cubicBezTo>
                  <a:pt x="1117406" y="653985"/>
                  <a:pt x="1113012" y="640706"/>
                  <a:pt x="1108128" y="627681"/>
                </a:cubicBezTo>
                <a:cubicBezTo>
                  <a:pt x="1105260" y="620033"/>
                  <a:pt x="1104346" y="611574"/>
                  <a:pt x="1100379" y="604434"/>
                </a:cubicBezTo>
                <a:cubicBezTo>
                  <a:pt x="1100359" y="604399"/>
                  <a:pt x="1061644" y="546332"/>
                  <a:pt x="1053884" y="534692"/>
                </a:cubicBezTo>
                <a:cubicBezTo>
                  <a:pt x="1048718" y="526943"/>
                  <a:pt x="1044972" y="518030"/>
                  <a:pt x="1038386" y="511444"/>
                </a:cubicBezTo>
                <a:lnTo>
                  <a:pt x="999640" y="472698"/>
                </a:lnTo>
                <a:cubicBezTo>
                  <a:pt x="991891" y="464949"/>
                  <a:pt x="982472" y="458569"/>
                  <a:pt x="976393" y="449451"/>
                </a:cubicBezTo>
                <a:cubicBezTo>
                  <a:pt x="944458" y="401546"/>
                  <a:pt x="979916" y="448277"/>
                  <a:pt x="937647" y="410705"/>
                </a:cubicBezTo>
                <a:cubicBezTo>
                  <a:pt x="921265" y="396144"/>
                  <a:pt x="910756" y="374012"/>
                  <a:pt x="891152" y="364210"/>
                </a:cubicBezTo>
                <a:cubicBezTo>
                  <a:pt x="880820" y="359044"/>
                  <a:pt x="870881" y="353002"/>
                  <a:pt x="860156" y="348712"/>
                </a:cubicBezTo>
                <a:cubicBezTo>
                  <a:pt x="837704" y="339731"/>
                  <a:pt x="807249" y="330732"/>
                  <a:pt x="782664" y="325464"/>
                </a:cubicBezTo>
                <a:cubicBezTo>
                  <a:pt x="756907" y="319944"/>
                  <a:pt x="730162" y="318296"/>
                  <a:pt x="705172" y="309966"/>
                </a:cubicBezTo>
                <a:cubicBezTo>
                  <a:pt x="697423" y="307383"/>
                  <a:pt x="689849" y="304198"/>
                  <a:pt x="681925" y="302217"/>
                </a:cubicBezTo>
                <a:cubicBezTo>
                  <a:pt x="617997" y="286235"/>
                  <a:pt x="667874" y="302631"/>
                  <a:pt x="612183" y="286719"/>
                </a:cubicBezTo>
                <a:cubicBezTo>
                  <a:pt x="604329" y="284475"/>
                  <a:pt x="596860" y="280951"/>
                  <a:pt x="588935" y="278970"/>
                </a:cubicBezTo>
                <a:cubicBezTo>
                  <a:pt x="576157" y="275775"/>
                  <a:pt x="562967" y="274415"/>
                  <a:pt x="550189" y="271220"/>
                </a:cubicBezTo>
                <a:cubicBezTo>
                  <a:pt x="542265" y="269239"/>
                  <a:pt x="535098" y="263912"/>
                  <a:pt x="526942" y="263471"/>
                </a:cubicBezTo>
                <a:cubicBezTo>
                  <a:pt x="439208" y="258729"/>
                  <a:pt x="351295" y="258305"/>
                  <a:pt x="263471" y="255722"/>
                </a:cubicBezTo>
                <a:cubicBezTo>
                  <a:pt x="253139" y="253139"/>
                  <a:pt x="242675" y="251033"/>
                  <a:pt x="232474" y="247973"/>
                </a:cubicBezTo>
                <a:cubicBezTo>
                  <a:pt x="232372" y="247943"/>
                  <a:pt x="174406" y="228617"/>
                  <a:pt x="162732" y="224725"/>
                </a:cubicBezTo>
                <a:lnTo>
                  <a:pt x="139484" y="216976"/>
                </a:lnTo>
                <a:lnTo>
                  <a:pt x="116237" y="209227"/>
                </a:lnTo>
                <a:cubicBezTo>
                  <a:pt x="103322" y="196312"/>
                  <a:pt x="87622" y="185679"/>
                  <a:pt x="77491" y="170481"/>
                </a:cubicBezTo>
                <a:cubicBezTo>
                  <a:pt x="42442" y="117907"/>
                  <a:pt x="59666" y="137157"/>
                  <a:pt x="30996" y="108488"/>
                </a:cubicBezTo>
                <a:cubicBezTo>
                  <a:pt x="-2252" y="8743"/>
                  <a:pt x="29654" y="110870"/>
                  <a:pt x="7749" y="23248"/>
                </a:cubicBezTo>
                <a:cubicBezTo>
                  <a:pt x="5768" y="15323"/>
                  <a:pt x="0" y="0"/>
                  <a:pt x="0" y="0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791D1CCF-300E-4846-9F2B-C5BA288DD38F}"/>
              </a:ext>
            </a:extLst>
          </p:cNvPr>
          <p:cNvGrpSpPr/>
          <p:nvPr/>
        </p:nvGrpSpPr>
        <p:grpSpPr>
          <a:xfrm>
            <a:off x="1140733" y="2351807"/>
            <a:ext cx="1478439" cy="619234"/>
            <a:chOff x="3347864" y="2467750"/>
            <a:chExt cx="1656184" cy="684076"/>
          </a:xfrm>
        </p:grpSpPr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39A0A120-E8BB-4A52-AF21-1532C3CCAF8E}"/>
                </a:ext>
              </a:extLst>
            </p:cNvPr>
            <p:cNvGrpSpPr/>
            <p:nvPr/>
          </p:nvGrpSpPr>
          <p:grpSpPr>
            <a:xfrm>
              <a:off x="3653898" y="2467750"/>
              <a:ext cx="1044116" cy="684076"/>
              <a:chOff x="3599892" y="2924944"/>
              <a:chExt cx="1044116" cy="684076"/>
            </a:xfrm>
          </p:grpSpPr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6FB58716-A166-4CF4-ABB2-8A141B72F3C9}"/>
                  </a:ext>
                </a:extLst>
              </p:cNvPr>
              <p:cNvSpPr/>
              <p:nvPr/>
            </p:nvSpPr>
            <p:spPr>
              <a:xfrm>
                <a:off x="3599892" y="3032956"/>
                <a:ext cx="1044116" cy="468052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>
                <a:extLst>
                  <a:ext uri="{FF2B5EF4-FFF2-40B4-BE49-F238E27FC236}">
                    <a16:creationId xmlns:a16="http://schemas.microsoft.com/office/drawing/2014/main" id="{7F222917-BDC0-4053-89A1-F6CB00A7B1A5}"/>
                  </a:ext>
                </a:extLst>
              </p:cNvPr>
              <p:cNvSpPr/>
              <p:nvPr/>
            </p:nvSpPr>
            <p:spPr>
              <a:xfrm>
                <a:off x="3743908" y="2924944"/>
                <a:ext cx="792088" cy="68407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04D31527-3B56-4039-BD6C-901370E74C55}"/>
                  </a:ext>
                </a:extLst>
              </p:cNvPr>
              <p:cNvSpPr txBox="1"/>
              <p:nvPr/>
            </p:nvSpPr>
            <p:spPr>
              <a:xfrm>
                <a:off x="3923928" y="3032956"/>
                <a:ext cx="5040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solidFill>
                      <a:srgbClr val="FFFF00"/>
                    </a:solidFill>
                  </a:rPr>
                  <a:t>M</a:t>
                </a:r>
              </a:p>
            </p:txBody>
          </p:sp>
        </p:grp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D88A40BC-7578-47EF-9939-CA653B9DAEE6}"/>
                </a:ext>
              </a:extLst>
            </p:cNvPr>
            <p:cNvCxnSpPr/>
            <p:nvPr/>
          </p:nvCxnSpPr>
          <p:spPr>
            <a:xfrm flipV="1">
              <a:off x="4698014" y="2813738"/>
              <a:ext cx="198022" cy="319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07C3B78C-CF64-41C7-B75F-4F8BB4382DDB}"/>
                </a:ext>
              </a:extLst>
            </p:cNvPr>
            <p:cNvCxnSpPr/>
            <p:nvPr/>
          </p:nvCxnSpPr>
          <p:spPr>
            <a:xfrm flipV="1">
              <a:off x="3455876" y="2809788"/>
              <a:ext cx="198022" cy="319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CF86AF07-E71A-42C8-8193-24BE05DAC45A}"/>
                </a:ext>
              </a:extLst>
            </p:cNvPr>
            <p:cNvSpPr/>
            <p:nvPr/>
          </p:nvSpPr>
          <p:spPr>
            <a:xfrm>
              <a:off x="3347864" y="2744924"/>
              <a:ext cx="144016" cy="18002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981C5255-A9AB-4EA3-BAD9-9E97C8C5143F}"/>
                </a:ext>
              </a:extLst>
            </p:cNvPr>
            <p:cNvSpPr/>
            <p:nvPr/>
          </p:nvSpPr>
          <p:spPr>
            <a:xfrm>
              <a:off x="4860032" y="2708920"/>
              <a:ext cx="144016" cy="18002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35A0FBAE-6365-4CE8-B013-5B41B5FDE33A}"/>
              </a:ext>
            </a:extLst>
          </p:cNvPr>
          <p:cNvCxnSpPr/>
          <p:nvPr/>
        </p:nvCxnSpPr>
        <p:spPr>
          <a:xfrm>
            <a:off x="1205013" y="1684129"/>
            <a:ext cx="0" cy="960999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2123FEC0-12EC-4868-BDF3-658E07DFBE84}"/>
              </a:ext>
            </a:extLst>
          </p:cNvPr>
          <p:cNvCxnSpPr/>
          <p:nvPr/>
        </p:nvCxnSpPr>
        <p:spPr>
          <a:xfrm>
            <a:off x="2554892" y="2645128"/>
            <a:ext cx="926976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35">
            <a:extLst>
              <a:ext uri="{FF2B5EF4-FFF2-40B4-BE49-F238E27FC236}">
                <a16:creationId xmlns:a16="http://schemas.microsoft.com/office/drawing/2014/main" id="{4C876E8D-CFAC-438C-A3D5-E3A7ADFB3A2D}"/>
              </a:ext>
            </a:extLst>
          </p:cNvPr>
          <p:cNvGrpSpPr/>
          <p:nvPr/>
        </p:nvGrpSpPr>
        <p:grpSpPr>
          <a:xfrm>
            <a:off x="1140733" y="1226881"/>
            <a:ext cx="1406125" cy="513839"/>
            <a:chOff x="3851920" y="2258288"/>
            <a:chExt cx="1575176" cy="567645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E32EA946-0702-43BF-857B-EB0048C5EB76}"/>
                </a:ext>
              </a:extLst>
            </p:cNvPr>
            <p:cNvGrpSpPr/>
            <p:nvPr/>
          </p:nvGrpSpPr>
          <p:grpSpPr>
            <a:xfrm>
              <a:off x="3851920" y="2519899"/>
              <a:ext cx="1575176" cy="306034"/>
              <a:chOff x="3527883" y="3843046"/>
              <a:chExt cx="1575176" cy="306034"/>
            </a:xfrm>
          </p:grpSpPr>
          <p:grpSp>
            <p:nvGrpSpPr>
              <p:cNvPr id="56" name="Group 55">
                <a:extLst>
                  <a:ext uri="{FF2B5EF4-FFF2-40B4-BE49-F238E27FC236}">
                    <a16:creationId xmlns:a16="http://schemas.microsoft.com/office/drawing/2014/main" id="{4C565594-6017-4EAA-9F53-F7437A48ACFA}"/>
                  </a:ext>
                </a:extLst>
              </p:cNvPr>
              <p:cNvGrpSpPr/>
              <p:nvPr/>
            </p:nvGrpSpPr>
            <p:grpSpPr>
              <a:xfrm rot="5400000">
                <a:off x="4707015" y="3753036"/>
                <a:ext cx="180020" cy="612068"/>
                <a:chOff x="3905926" y="3843046"/>
                <a:chExt cx="180020" cy="612068"/>
              </a:xfrm>
            </p:grpSpPr>
            <p:cxnSp>
              <p:nvCxnSpPr>
                <p:cNvPr id="61" name="Straight Connector 60">
                  <a:extLst>
                    <a:ext uri="{FF2B5EF4-FFF2-40B4-BE49-F238E27FC236}">
                      <a16:creationId xmlns:a16="http://schemas.microsoft.com/office/drawing/2014/main" id="{5A6927EF-9FDF-40A5-805C-CCEE2F50CC68}"/>
                    </a:ext>
                  </a:extLst>
                </p:cNvPr>
                <p:cNvCxnSpPr>
                  <a:endCxn id="62" idx="2"/>
                </p:cNvCxnSpPr>
                <p:nvPr/>
              </p:nvCxnSpPr>
              <p:spPr>
                <a:xfrm flipV="1">
                  <a:off x="3995936" y="3987062"/>
                  <a:ext cx="0" cy="468052"/>
                </a:xfrm>
                <a:prstGeom prst="line">
                  <a:avLst/>
                </a:prstGeom>
                <a:ln w="571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2" name="Oval 61">
                  <a:extLst>
                    <a:ext uri="{FF2B5EF4-FFF2-40B4-BE49-F238E27FC236}">
                      <a16:creationId xmlns:a16="http://schemas.microsoft.com/office/drawing/2014/main" id="{12EE9DDD-AD94-4CE8-8BDD-F52683F14774}"/>
                    </a:ext>
                  </a:extLst>
                </p:cNvPr>
                <p:cNvSpPr/>
                <p:nvPr/>
              </p:nvSpPr>
              <p:spPr>
                <a:xfrm rot="16200000">
                  <a:off x="3923928" y="3825044"/>
                  <a:ext cx="144016" cy="18002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7" name="Group 56">
                <a:extLst>
                  <a:ext uri="{FF2B5EF4-FFF2-40B4-BE49-F238E27FC236}">
                    <a16:creationId xmlns:a16="http://schemas.microsoft.com/office/drawing/2014/main" id="{30F31072-A397-4B55-8D3E-DED0E7D8E032}"/>
                  </a:ext>
                </a:extLst>
              </p:cNvPr>
              <p:cNvGrpSpPr/>
              <p:nvPr/>
            </p:nvGrpSpPr>
            <p:grpSpPr>
              <a:xfrm rot="5400000" flipH="1" flipV="1">
                <a:off x="3743907" y="3753036"/>
                <a:ext cx="180020" cy="612068"/>
                <a:chOff x="3905926" y="3843046"/>
                <a:chExt cx="180020" cy="612068"/>
              </a:xfrm>
            </p:grpSpPr>
            <p:cxnSp>
              <p:nvCxnSpPr>
                <p:cNvPr id="59" name="Straight Connector 58">
                  <a:extLst>
                    <a:ext uri="{FF2B5EF4-FFF2-40B4-BE49-F238E27FC236}">
                      <a16:creationId xmlns:a16="http://schemas.microsoft.com/office/drawing/2014/main" id="{F4C487D5-2FCC-4AFA-B2CE-ECED7B4E5B0B}"/>
                    </a:ext>
                  </a:extLst>
                </p:cNvPr>
                <p:cNvCxnSpPr>
                  <a:endCxn id="60" idx="2"/>
                </p:cNvCxnSpPr>
                <p:nvPr/>
              </p:nvCxnSpPr>
              <p:spPr>
                <a:xfrm flipV="1">
                  <a:off x="3995936" y="3987062"/>
                  <a:ext cx="0" cy="468052"/>
                </a:xfrm>
                <a:prstGeom prst="line">
                  <a:avLst/>
                </a:prstGeom>
                <a:ln w="571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0" name="Oval 59">
                  <a:extLst>
                    <a:ext uri="{FF2B5EF4-FFF2-40B4-BE49-F238E27FC236}">
                      <a16:creationId xmlns:a16="http://schemas.microsoft.com/office/drawing/2014/main" id="{0005A0B4-82ED-4F42-B7C8-2E67B565FC7D}"/>
                    </a:ext>
                  </a:extLst>
                </p:cNvPr>
                <p:cNvSpPr/>
                <p:nvPr/>
              </p:nvSpPr>
              <p:spPr>
                <a:xfrm rot="16200000">
                  <a:off x="3923928" y="3825044"/>
                  <a:ext cx="144016" cy="18002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CAC4D0C7-90A9-407C-8E79-16759076568E}"/>
                  </a:ext>
                </a:extLst>
              </p:cNvPr>
              <p:cNvCxnSpPr/>
              <p:nvPr/>
            </p:nvCxnSpPr>
            <p:spPr>
              <a:xfrm flipV="1">
                <a:off x="4112949" y="3843046"/>
                <a:ext cx="351039" cy="216024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E9A3BBCB-96E1-4719-881A-404894832563}"/>
                </a:ext>
              </a:extLst>
            </p:cNvPr>
            <p:cNvSpPr txBox="1"/>
            <p:nvPr/>
          </p:nvSpPr>
          <p:spPr>
            <a:xfrm>
              <a:off x="4036275" y="2258288"/>
              <a:ext cx="9461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Switch</a:t>
              </a:r>
            </a:p>
          </p:txBody>
        </p:sp>
      </p:grp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64DBDE33-33C4-4C0E-8D57-4038C85409BB}"/>
              </a:ext>
            </a:extLst>
          </p:cNvPr>
          <p:cNvCxnSpPr/>
          <p:nvPr/>
        </p:nvCxnSpPr>
        <p:spPr>
          <a:xfrm>
            <a:off x="2522752" y="1634799"/>
            <a:ext cx="926976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oup 40">
            <a:extLst>
              <a:ext uri="{FF2B5EF4-FFF2-40B4-BE49-F238E27FC236}">
                <a16:creationId xmlns:a16="http://schemas.microsoft.com/office/drawing/2014/main" id="{59643B1C-6636-4C42-B37C-61F571F43BE3}"/>
              </a:ext>
            </a:extLst>
          </p:cNvPr>
          <p:cNvGrpSpPr/>
          <p:nvPr/>
        </p:nvGrpSpPr>
        <p:grpSpPr>
          <a:xfrm>
            <a:off x="3237865" y="1878372"/>
            <a:ext cx="476155" cy="512977"/>
            <a:chOff x="6378860" y="2815452"/>
            <a:chExt cx="533400" cy="566692"/>
          </a:xfrm>
        </p:grpSpPr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9477B513-5D96-4AE4-9851-B559F65E3E4B}"/>
                </a:ext>
              </a:extLst>
            </p:cNvPr>
            <p:cNvCxnSpPr/>
            <p:nvPr/>
          </p:nvCxnSpPr>
          <p:spPr>
            <a:xfrm>
              <a:off x="6378860" y="2924944"/>
              <a:ext cx="533400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682C94FE-AD4E-4B9B-BE63-A821C5B2D579}"/>
                </a:ext>
              </a:extLst>
            </p:cNvPr>
            <p:cNvCxnSpPr/>
            <p:nvPr/>
          </p:nvCxnSpPr>
          <p:spPr>
            <a:xfrm>
              <a:off x="6378860" y="3153544"/>
              <a:ext cx="533400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A687D13A-0118-4654-9145-14295C6C192D}"/>
                </a:ext>
              </a:extLst>
            </p:cNvPr>
            <p:cNvCxnSpPr/>
            <p:nvPr/>
          </p:nvCxnSpPr>
          <p:spPr>
            <a:xfrm>
              <a:off x="6378860" y="3382144"/>
              <a:ext cx="533400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A4F31684-0085-45DE-B320-6EA59B5B5449}"/>
                </a:ext>
              </a:extLst>
            </p:cNvPr>
            <p:cNvCxnSpPr/>
            <p:nvPr/>
          </p:nvCxnSpPr>
          <p:spPr>
            <a:xfrm>
              <a:off x="6493160" y="3051448"/>
              <a:ext cx="266700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5FA8815C-7EE3-4D88-9E55-2AD4DD3E8C04}"/>
                </a:ext>
              </a:extLst>
            </p:cNvPr>
            <p:cNvCxnSpPr/>
            <p:nvPr/>
          </p:nvCxnSpPr>
          <p:spPr>
            <a:xfrm>
              <a:off x="6498468" y="3267472"/>
              <a:ext cx="266700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34BCF4A4-EC99-42E4-A2B1-FCC2BE3DDCF3}"/>
                </a:ext>
              </a:extLst>
            </p:cNvPr>
            <p:cNvCxnSpPr/>
            <p:nvPr/>
          </p:nvCxnSpPr>
          <p:spPr>
            <a:xfrm>
              <a:off x="6498468" y="2815452"/>
              <a:ext cx="266701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0E29B8D7-F749-4BCC-B26E-90E299EDA202}"/>
              </a:ext>
            </a:extLst>
          </p:cNvPr>
          <p:cNvGrpSpPr/>
          <p:nvPr/>
        </p:nvGrpSpPr>
        <p:grpSpPr>
          <a:xfrm rot="16200000">
            <a:off x="3328898" y="1629852"/>
            <a:ext cx="277026" cy="160700"/>
            <a:chOff x="4850414" y="2861320"/>
            <a:chExt cx="306034" cy="180020"/>
          </a:xfrm>
        </p:grpSpPr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61580705-1F0C-4CD5-ABC4-FC7B6A709BC1}"/>
                </a:ext>
              </a:extLst>
            </p:cNvPr>
            <p:cNvCxnSpPr/>
            <p:nvPr/>
          </p:nvCxnSpPr>
          <p:spPr>
            <a:xfrm flipV="1">
              <a:off x="4850414" y="2966138"/>
              <a:ext cx="198022" cy="319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F35993BA-F528-4D06-9DC9-E487F0E66D9F}"/>
                </a:ext>
              </a:extLst>
            </p:cNvPr>
            <p:cNvSpPr/>
            <p:nvPr/>
          </p:nvSpPr>
          <p:spPr>
            <a:xfrm>
              <a:off x="5012432" y="2861320"/>
              <a:ext cx="144016" cy="18002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A107F541-FAA8-46DB-A66C-C9768E301BAF}"/>
              </a:ext>
            </a:extLst>
          </p:cNvPr>
          <p:cNvGrpSpPr/>
          <p:nvPr/>
        </p:nvGrpSpPr>
        <p:grpSpPr>
          <a:xfrm rot="5400000">
            <a:off x="3361038" y="2477224"/>
            <a:ext cx="277026" cy="160700"/>
            <a:chOff x="4850414" y="2861320"/>
            <a:chExt cx="306034" cy="180020"/>
          </a:xfrm>
        </p:grpSpPr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858CB9C0-F9B3-47AB-9103-AFB0CB8A312F}"/>
                </a:ext>
              </a:extLst>
            </p:cNvPr>
            <p:cNvCxnSpPr/>
            <p:nvPr/>
          </p:nvCxnSpPr>
          <p:spPr>
            <a:xfrm flipV="1">
              <a:off x="4850414" y="2966138"/>
              <a:ext cx="198022" cy="319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4A0D699A-C3B6-44E5-B78E-3FE6E9E610CC}"/>
                </a:ext>
              </a:extLst>
            </p:cNvPr>
            <p:cNvSpPr/>
            <p:nvPr/>
          </p:nvSpPr>
          <p:spPr>
            <a:xfrm>
              <a:off x="5012432" y="2861320"/>
              <a:ext cx="144016" cy="18002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59C1AC86-C6F7-4993-9104-2D43CE02B927}"/>
              </a:ext>
            </a:extLst>
          </p:cNvPr>
          <p:cNvSpPr txBox="1"/>
          <p:nvPr/>
        </p:nvSpPr>
        <p:spPr>
          <a:xfrm>
            <a:off x="3659780" y="2362415"/>
            <a:ext cx="488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+</a:t>
            </a:r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06123288-D259-429E-9EB4-2E5767410E95}"/>
              </a:ext>
            </a:extLst>
          </p:cNvPr>
          <p:cNvSpPr/>
          <p:nvPr/>
        </p:nvSpPr>
        <p:spPr>
          <a:xfrm>
            <a:off x="4327426" y="914400"/>
            <a:ext cx="1768574" cy="5167020"/>
          </a:xfrm>
          <a:custGeom>
            <a:avLst/>
            <a:gdLst>
              <a:gd name="connsiteX0" fmla="*/ 387927 w 1981200"/>
              <a:gd name="connsiteY0" fmla="*/ 5708073 h 5708073"/>
              <a:gd name="connsiteX1" fmla="*/ 609600 w 1981200"/>
              <a:gd name="connsiteY1" fmla="*/ 5694218 h 5708073"/>
              <a:gd name="connsiteX2" fmla="*/ 651164 w 1981200"/>
              <a:gd name="connsiteY2" fmla="*/ 5680364 h 5708073"/>
              <a:gd name="connsiteX3" fmla="*/ 706582 w 1981200"/>
              <a:gd name="connsiteY3" fmla="*/ 5666509 h 5708073"/>
              <a:gd name="connsiteX4" fmla="*/ 817418 w 1981200"/>
              <a:gd name="connsiteY4" fmla="*/ 5624945 h 5708073"/>
              <a:gd name="connsiteX5" fmla="*/ 928255 w 1981200"/>
              <a:gd name="connsiteY5" fmla="*/ 5597236 h 5708073"/>
              <a:gd name="connsiteX6" fmla="*/ 983673 w 1981200"/>
              <a:gd name="connsiteY6" fmla="*/ 5569527 h 5708073"/>
              <a:gd name="connsiteX7" fmla="*/ 1066800 w 1981200"/>
              <a:gd name="connsiteY7" fmla="*/ 5541818 h 5708073"/>
              <a:gd name="connsiteX8" fmla="*/ 1163782 w 1981200"/>
              <a:gd name="connsiteY8" fmla="*/ 5486400 h 5708073"/>
              <a:gd name="connsiteX9" fmla="*/ 1205346 w 1981200"/>
              <a:gd name="connsiteY9" fmla="*/ 5472545 h 5708073"/>
              <a:gd name="connsiteX10" fmla="*/ 1302327 w 1981200"/>
              <a:gd name="connsiteY10" fmla="*/ 5417127 h 5708073"/>
              <a:gd name="connsiteX11" fmla="*/ 1343891 w 1981200"/>
              <a:gd name="connsiteY11" fmla="*/ 5403273 h 5708073"/>
              <a:gd name="connsiteX12" fmla="*/ 1385455 w 1981200"/>
              <a:gd name="connsiteY12" fmla="*/ 5375564 h 5708073"/>
              <a:gd name="connsiteX13" fmla="*/ 1427018 w 1981200"/>
              <a:gd name="connsiteY13" fmla="*/ 5361709 h 5708073"/>
              <a:gd name="connsiteX14" fmla="*/ 1482436 w 1981200"/>
              <a:gd name="connsiteY14" fmla="*/ 5306291 h 5708073"/>
              <a:gd name="connsiteX15" fmla="*/ 1524000 w 1981200"/>
              <a:gd name="connsiteY15" fmla="*/ 5278582 h 5708073"/>
              <a:gd name="connsiteX16" fmla="*/ 1579418 w 1981200"/>
              <a:gd name="connsiteY16" fmla="*/ 5237018 h 5708073"/>
              <a:gd name="connsiteX17" fmla="*/ 1662546 w 1981200"/>
              <a:gd name="connsiteY17" fmla="*/ 5153891 h 5708073"/>
              <a:gd name="connsiteX18" fmla="*/ 1731818 w 1981200"/>
              <a:gd name="connsiteY18" fmla="*/ 5043054 h 5708073"/>
              <a:gd name="connsiteX19" fmla="*/ 1787236 w 1981200"/>
              <a:gd name="connsiteY19" fmla="*/ 4932218 h 5708073"/>
              <a:gd name="connsiteX20" fmla="*/ 1842655 w 1981200"/>
              <a:gd name="connsiteY20" fmla="*/ 4807527 h 5708073"/>
              <a:gd name="connsiteX21" fmla="*/ 1870364 w 1981200"/>
              <a:gd name="connsiteY21" fmla="*/ 4696691 h 5708073"/>
              <a:gd name="connsiteX22" fmla="*/ 1925782 w 1981200"/>
              <a:gd name="connsiteY22" fmla="*/ 4544291 h 5708073"/>
              <a:gd name="connsiteX23" fmla="*/ 1939636 w 1981200"/>
              <a:gd name="connsiteY23" fmla="*/ 4502727 h 5708073"/>
              <a:gd name="connsiteX24" fmla="*/ 1967346 w 1981200"/>
              <a:gd name="connsiteY24" fmla="*/ 4378036 h 5708073"/>
              <a:gd name="connsiteX25" fmla="*/ 1981200 w 1981200"/>
              <a:gd name="connsiteY25" fmla="*/ 4336473 h 5708073"/>
              <a:gd name="connsiteX26" fmla="*/ 1967346 w 1981200"/>
              <a:gd name="connsiteY26" fmla="*/ 3435927 h 5708073"/>
              <a:gd name="connsiteX27" fmla="*/ 1953491 w 1981200"/>
              <a:gd name="connsiteY27" fmla="*/ 3325091 h 5708073"/>
              <a:gd name="connsiteX28" fmla="*/ 1911927 w 1981200"/>
              <a:gd name="connsiteY28" fmla="*/ 3103418 h 5708073"/>
              <a:gd name="connsiteX29" fmla="*/ 1898073 w 1981200"/>
              <a:gd name="connsiteY29" fmla="*/ 2964873 h 5708073"/>
              <a:gd name="connsiteX30" fmla="*/ 1842655 w 1981200"/>
              <a:gd name="connsiteY30" fmla="*/ 2770909 h 5708073"/>
              <a:gd name="connsiteX31" fmla="*/ 1814946 w 1981200"/>
              <a:gd name="connsiteY31" fmla="*/ 2660073 h 5708073"/>
              <a:gd name="connsiteX32" fmla="*/ 1787236 w 1981200"/>
              <a:gd name="connsiteY32" fmla="*/ 2618509 h 5708073"/>
              <a:gd name="connsiteX33" fmla="*/ 1759527 w 1981200"/>
              <a:gd name="connsiteY33" fmla="*/ 2549236 h 5708073"/>
              <a:gd name="connsiteX34" fmla="*/ 1717964 w 1981200"/>
              <a:gd name="connsiteY34" fmla="*/ 2438400 h 5708073"/>
              <a:gd name="connsiteX35" fmla="*/ 1690255 w 1981200"/>
              <a:gd name="connsiteY35" fmla="*/ 2396836 h 5708073"/>
              <a:gd name="connsiteX36" fmla="*/ 1676400 w 1981200"/>
              <a:gd name="connsiteY36" fmla="*/ 2355273 h 5708073"/>
              <a:gd name="connsiteX37" fmla="*/ 1565564 w 1981200"/>
              <a:gd name="connsiteY37" fmla="*/ 2202873 h 5708073"/>
              <a:gd name="connsiteX38" fmla="*/ 1482436 w 1981200"/>
              <a:gd name="connsiteY38" fmla="*/ 2092036 h 5708073"/>
              <a:gd name="connsiteX39" fmla="*/ 1343891 w 1981200"/>
              <a:gd name="connsiteY39" fmla="*/ 1995054 h 5708073"/>
              <a:gd name="connsiteX40" fmla="*/ 1288473 w 1981200"/>
              <a:gd name="connsiteY40" fmla="*/ 1953491 h 5708073"/>
              <a:gd name="connsiteX41" fmla="*/ 1233055 w 1981200"/>
              <a:gd name="connsiteY41" fmla="*/ 1925782 h 5708073"/>
              <a:gd name="connsiteX42" fmla="*/ 1177636 w 1981200"/>
              <a:gd name="connsiteY42" fmla="*/ 1884218 h 5708073"/>
              <a:gd name="connsiteX43" fmla="*/ 1080655 w 1981200"/>
              <a:gd name="connsiteY43" fmla="*/ 1842654 h 5708073"/>
              <a:gd name="connsiteX44" fmla="*/ 1025236 w 1981200"/>
              <a:gd name="connsiteY44" fmla="*/ 1801091 h 5708073"/>
              <a:gd name="connsiteX45" fmla="*/ 928255 w 1981200"/>
              <a:gd name="connsiteY45" fmla="*/ 1704109 h 5708073"/>
              <a:gd name="connsiteX46" fmla="*/ 886691 w 1981200"/>
              <a:gd name="connsiteY46" fmla="*/ 1676400 h 5708073"/>
              <a:gd name="connsiteX47" fmla="*/ 775855 w 1981200"/>
              <a:gd name="connsiteY47" fmla="*/ 1593273 h 5708073"/>
              <a:gd name="connsiteX48" fmla="*/ 748146 w 1981200"/>
              <a:gd name="connsiteY48" fmla="*/ 1551709 h 5708073"/>
              <a:gd name="connsiteX49" fmla="*/ 720436 w 1981200"/>
              <a:gd name="connsiteY49" fmla="*/ 1454727 h 5708073"/>
              <a:gd name="connsiteX50" fmla="*/ 665018 w 1981200"/>
              <a:gd name="connsiteY50" fmla="*/ 1343891 h 5708073"/>
              <a:gd name="connsiteX51" fmla="*/ 651164 w 1981200"/>
              <a:gd name="connsiteY51" fmla="*/ 1288473 h 5708073"/>
              <a:gd name="connsiteX52" fmla="*/ 678873 w 1981200"/>
              <a:gd name="connsiteY52" fmla="*/ 637309 h 5708073"/>
              <a:gd name="connsiteX53" fmla="*/ 678873 w 1981200"/>
              <a:gd name="connsiteY53" fmla="*/ 277091 h 5708073"/>
              <a:gd name="connsiteX54" fmla="*/ 665018 w 1981200"/>
              <a:gd name="connsiteY54" fmla="*/ 235527 h 5708073"/>
              <a:gd name="connsiteX55" fmla="*/ 623455 w 1981200"/>
              <a:gd name="connsiteY55" fmla="*/ 193964 h 5708073"/>
              <a:gd name="connsiteX56" fmla="*/ 595746 w 1981200"/>
              <a:gd name="connsiteY56" fmla="*/ 152400 h 5708073"/>
              <a:gd name="connsiteX57" fmla="*/ 512618 w 1981200"/>
              <a:gd name="connsiteY57" fmla="*/ 96982 h 5708073"/>
              <a:gd name="connsiteX58" fmla="*/ 471055 w 1981200"/>
              <a:gd name="connsiteY58" fmla="*/ 69273 h 5708073"/>
              <a:gd name="connsiteX59" fmla="*/ 429491 w 1981200"/>
              <a:gd name="connsiteY59" fmla="*/ 41564 h 5708073"/>
              <a:gd name="connsiteX60" fmla="*/ 346364 w 1981200"/>
              <a:gd name="connsiteY60" fmla="*/ 13854 h 5708073"/>
              <a:gd name="connsiteX61" fmla="*/ 304800 w 1981200"/>
              <a:gd name="connsiteY61" fmla="*/ 0 h 5708073"/>
              <a:gd name="connsiteX62" fmla="*/ 180109 w 1981200"/>
              <a:gd name="connsiteY62" fmla="*/ 27709 h 5708073"/>
              <a:gd name="connsiteX63" fmla="*/ 138546 w 1981200"/>
              <a:gd name="connsiteY63" fmla="*/ 55418 h 5708073"/>
              <a:gd name="connsiteX64" fmla="*/ 55418 w 1981200"/>
              <a:gd name="connsiteY64" fmla="*/ 83127 h 5708073"/>
              <a:gd name="connsiteX65" fmla="*/ 0 w 1981200"/>
              <a:gd name="connsiteY65" fmla="*/ 138545 h 570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1981200" h="5708073">
                <a:moveTo>
                  <a:pt x="387927" y="5708073"/>
                </a:moveTo>
                <a:cubicBezTo>
                  <a:pt x="461818" y="5703455"/>
                  <a:pt x="535972" y="5701968"/>
                  <a:pt x="609600" y="5694218"/>
                </a:cubicBezTo>
                <a:cubicBezTo>
                  <a:pt x="624124" y="5692689"/>
                  <a:pt x="637122" y="5684376"/>
                  <a:pt x="651164" y="5680364"/>
                </a:cubicBezTo>
                <a:cubicBezTo>
                  <a:pt x="669473" y="5675133"/>
                  <a:pt x="688753" y="5673195"/>
                  <a:pt x="706582" y="5666509"/>
                </a:cubicBezTo>
                <a:cubicBezTo>
                  <a:pt x="823418" y="5622695"/>
                  <a:pt x="701041" y="5650807"/>
                  <a:pt x="817418" y="5624945"/>
                </a:cubicBezTo>
                <a:cubicBezTo>
                  <a:pt x="862463" y="5614935"/>
                  <a:pt x="888258" y="5614378"/>
                  <a:pt x="928255" y="5597236"/>
                </a:cubicBezTo>
                <a:cubicBezTo>
                  <a:pt x="947238" y="5589100"/>
                  <a:pt x="964497" y="5577197"/>
                  <a:pt x="983673" y="5569527"/>
                </a:cubicBezTo>
                <a:cubicBezTo>
                  <a:pt x="1010792" y="5558679"/>
                  <a:pt x="1042498" y="5558019"/>
                  <a:pt x="1066800" y="5541818"/>
                </a:cubicBezTo>
                <a:cubicBezTo>
                  <a:pt x="1108542" y="5513990"/>
                  <a:pt x="1114564" y="5507493"/>
                  <a:pt x="1163782" y="5486400"/>
                </a:cubicBezTo>
                <a:cubicBezTo>
                  <a:pt x="1177205" y="5480647"/>
                  <a:pt x="1191923" y="5478298"/>
                  <a:pt x="1205346" y="5472545"/>
                </a:cubicBezTo>
                <a:cubicBezTo>
                  <a:pt x="1375400" y="5399664"/>
                  <a:pt x="1163165" y="5486707"/>
                  <a:pt x="1302327" y="5417127"/>
                </a:cubicBezTo>
                <a:cubicBezTo>
                  <a:pt x="1315389" y="5410596"/>
                  <a:pt x="1330036" y="5407891"/>
                  <a:pt x="1343891" y="5403273"/>
                </a:cubicBezTo>
                <a:cubicBezTo>
                  <a:pt x="1357746" y="5394037"/>
                  <a:pt x="1370562" y="5383011"/>
                  <a:pt x="1385455" y="5375564"/>
                </a:cubicBezTo>
                <a:cubicBezTo>
                  <a:pt x="1398517" y="5369033"/>
                  <a:pt x="1415134" y="5370197"/>
                  <a:pt x="1427018" y="5361709"/>
                </a:cubicBezTo>
                <a:cubicBezTo>
                  <a:pt x="1448276" y="5346524"/>
                  <a:pt x="1462601" y="5323292"/>
                  <a:pt x="1482436" y="5306291"/>
                </a:cubicBezTo>
                <a:cubicBezTo>
                  <a:pt x="1495079" y="5295455"/>
                  <a:pt x="1510450" y="5288260"/>
                  <a:pt x="1524000" y="5278582"/>
                </a:cubicBezTo>
                <a:cubicBezTo>
                  <a:pt x="1542790" y="5265161"/>
                  <a:pt x="1562255" y="5252465"/>
                  <a:pt x="1579418" y="5237018"/>
                </a:cubicBezTo>
                <a:cubicBezTo>
                  <a:pt x="1608545" y="5210804"/>
                  <a:pt x="1662546" y="5153891"/>
                  <a:pt x="1662546" y="5153891"/>
                </a:cubicBezTo>
                <a:cubicBezTo>
                  <a:pt x="1764927" y="4949130"/>
                  <a:pt x="1605923" y="5258876"/>
                  <a:pt x="1731818" y="5043054"/>
                </a:cubicBezTo>
                <a:cubicBezTo>
                  <a:pt x="1752631" y="5007375"/>
                  <a:pt x="1768763" y="4969163"/>
                  <a:pt x="1787236" y="4932218"/>
                </a:cubicBezTo>
                <a:cubicBezTo>
                  <a:pt x="1826072" y="4854547"/>
                  <a:pt x="1807271" y="4895987"/>
                  <a:pt x="1842655" y="4807527"/>
                </a:cubicBezTo>
                <a:cubicBezTo>
                  <a:pt x="1854468" y="4748459"/>
                  <a:pt x="1852104" y="4745384"/>
                  <a:pt x="1870364" y="4696691"/>
                </a:cubicBezTo>
                <a:cubicBezTo>
                  <a:pt x="1928184" y="4542507"/>
                  <a:pt x="1867585" y="4718885"/>
                  <a:pt x="1925782" y="4544291"/>
                </a:cubicBezTo>
                <a:cubicBezTo>
                  <a:pt x="1930400" y="4530436"/>
                  <a:pt x="1936772" y="4517047"/>
                  <a:pt x="1939636" y="4502727"/>
                </a:cubicBezTo>
                <a:cubicBezTo>
                  <a:pt x="1949161" y="4455104"/>
                  <a:pt x="1954301" y="4423695"/>
                  <a:pt x="1967346" y="4378036"/>
                </a:cubicBezTo>
                <a:cubicBezTo>
                  <a:pt x="1971358" y="4363994"/>
                  <a:pt x="1976582" y="4350327"/>
                  <a:pt x="1981200" y="4336473"/>
                </a:cubicBezTo>
                <a:cubicBezTo>
                  <a:pt x="1976582" y="4036291"/>
                  <a:pt x="1975568" y="3736032"/>
                  <a:pt x="1967346" y="3435927"/>
                </a:cubicBezTo>
                <a:cubicBezTo>
                  <a:pt x="1966326" y="3398708"/>
                  <a:pt x="1959612" y="3361817"/>
                  <a:pt x="1953491" y="3325091"/>
                </a:cubicBezTo>
                <a:cubicBezTo>
                  <a:pt x="1939879" y="3243418"/>
                  <a:pt x="1921831" y="3182648"/>
                  <a:pt x="1911927" y="3103418"/>
                </a:cubicBezTo>
                <a:cubicBezTo>
                  <a:pt x="1906170" y="3057364"/>
                  <a:pt x="1905703" y="3010654"/>
                  <a:pt x="1898073" y="2964873"/>
                </a:cubicBezTo>
                <a:cubicBezTo>
                  <a:pt x="1872158" y="2809383"/>
                  <a:pt x="1875598" y="2902679"/>
                  <a:pt x="1842655" y="2770909"/>
                </a:cubicBezTo>
                <a:cubicBezTo>
                  <a:pt x="1833419" y="2733964"/>
                  <a:pt x="1827961" y="2695863"/>
                  <a:pt x="1814946" y="2660073"/>
                </a:cubicBezTo>
                <a:cubicBezTo>
                  <a:pt x="1809255" y="2644424"/>
                  <a:pt x="1794683" y="2633402"/>
                  <a:pt x="1787236" y="2618509"/>
                </a:cubicBezTo>
                <a:cubicBezTo>
                  <a:pt x="1776114" y="2596265"/>
                  <a:pt x="1768259" y="2572522"/>
                  <a:pt x="1759527" y="2549236"/>
                </a:cubicBezTo>
                <a:cubicBezTo>
                  <a:pt x="1741540" y="2501270"/>
                  <a:pt x="1744742" y="2491957"/>
                  <a:pt x="1717964" y="2438400"/>
                </a:cubicBezTo>
                <a:cubicBezTo>
                  <a:pt x="1710517" y="2423507"/>
                  <a:pt x="1697702" y="2411729"/>
                  <a:pt x="1690255" y="2396836"/>
                </a:cubicBezTo>
                <a:cubicBezTo>
                  <a:pt x="1683724" y="2383774"/>
                  <a:pt x="1683492" y="2368039"/>
                  <a:pt x="1676400" y="2355273"/>
                </a:cubicBezTo>
                <a:cubicBezTo>
                  <a:pt x="1635416" y="2281502"/>
                  <a:pt x="1614405" y="2267994"/>
                  <a:pt x="1565564" y="2202873"/>
                </a:cubicBezTo>
                <a:cubicBezTo>
                  <a:pt x="1527190" y="2151707"/>
                  <a:pt x="1538068" y="2147668"/>
                  <a:pt x="1482436" y="2092036"/>
                </a:cubicBezTo>
                <a:cubicBezTo>
                  <a:pt x="1425533" y="2035133"/>
                  <a:pt x="1408108" y="2037865"/>
                  <a:pt x="1343891" y="1995054"/>
                </a:cubicBezTo>
                <a:cubicBezTo>
                  <a:pt x="1324678" y="1982246"/>
                  <a:pt x="1308054" y="1965729"/>
                  <a:pt x="1288473" y="1953491"/>
                </a:cubicBezTo>
                <a:cubicBezTo>
                  <a:pt x="1270959" y="1942545"/>
                  <a:pt x="1250569" y="1936728"/>
                  <a:pt x="1233055" y="1925782"/>
                </a:cubicBezTo>
                <a:cubicBezTo>
                  <a:pt x="1213474" y="1913544"/>
                  <a:pt x="1197217" y="1896456"/>
                  <a:pt x="1177636" y="1884218"/>
                </a:cubicBezTo>
                <a:cubicBezTo>
                  <a:pt x="1138506" y="1859762"/>
                  <a:pt x="1121058" y="1856122"/>
                  <a:pt x="1080655" y="1842654"/>
                </a:cubicBezTo>
                <a:cubicBezTo>
                  <a:pt x="1062182" y="1828800"/>
                  <a:pt x="1042322" y="1816624"/>
                  <a:pt x="1025236" y="1801091"/>
                </a:cubicBezTo>
                <a:cubicBezTo>
                  <a:pt x="991408" y="1770338"/>
                  <a:pt x="966294" y="1729468"/>
                  <a:pt x="928255" y="1704109"/>
                </a:cubicBezTo>
                <a:cubicBezTo>
                  <a:pt x="914400" y="1694873"/>
                  <a:pt x="900012" y="1686391"/>
                  <a:pt x="886691" y="1676400"/>
                </a:cubicBezTo>
                <a:cubicBezTo>
                  <a:pt x="755041" y="1577663"/>
                  <a:pt x="869825" y="1655920"/>
                  <a:pt x="775855" y="1593273"/>
                </a:cubicBezTo>
                <a:cubicBezTo>
                  <a:pt x="766619" y="1579418"/>
                  <a:pt x="755593" y="1566602"/>
                  <a:pt x="748146" y="1551709"/>
                </a:cubicBezTo>
                <a:cubicBezTo>
                  <a:pt x="724589" y="1504594"/>
                  <a:pt x="742632" y="1507998"/>
                  <a:pt x="720436" y="1454727"/>
                </a:cubicBezTo>
                <a:cubicBezTo>
                  <a:pt x="704549" y="1416598"/>
                  <a:pt x="665018" y="1343891"/>
                  <a:pt x="665018" y="1343891"/>
                </a:cubicBezTo>
                <a:cubicBezTo>
                  <a:pt x="660400" y="1325418"/>
                  <a:pt x="651164" y="1307514"/>
                  <a:pt x="651164" y="1288473"/>
                </a:cubicBezTo>
                <a:cubicBezTo>
                  <a:pt x="651164" y="755111"/>
                  <a:pt x="628716" y="888085"/>
                  <a:pt x="678873" y="637309"/>
                </a:cubicBezTo>
                <a:cubicBezTo>
                  <a:pt x="696593" y="460099"/>
                  <a:pt x="701205" y="489250"/>
                  <a:pt x="678873" y="277091"/>
                </a:cubicBezTo>
                <a:cubicBezTo>
                  <a:pt x="677344" y="262567"/>
                  <a:pt x="673119" y="247678"/>
                  <a:pt x="665018" y="235527"/>
                </a:cubicBezTo>
                <a:cubicBezTo>
                  <a:pt x="654150" y="219225"/>
                  <a:pt x="635998" y="209016"/>
                  <a:pt x="623455" y="193964"/>
                </a:cubicBezTo>
                <a:cubicBezTo>
                  <a:pt x="612795" y="181172"/>
                  <a:pt x="608277" y="163365"/>
                  <a:pt x="595746" y="152400"/>
                </a:cubicBezTo>
                <a:cubicBezTo>
                  <a:pt x="570683" y="130470"/>
                  <a:pt x="540327" y="115455"/>
                  <a:pt x="512618" y="96982"/>
                </a:cubicBezTo>
                <a:lnTo>
                  <a:pt x="471055" y="69273"/>
                </a:lnTo>
                <a:cubicBezTo>
                  <a:pt x="457200" y="60037"/>
                  <a:pt x="445288" y="46830"/>
                  <a:pt x="429491" y="41564"/>
                </a:cubicBezTo>
                <a:lnTo>
                  <a:pt x="346364" y="13854"/>
                </a:lnTo>
                <a:lnTo>
                  <a:pt x="304800" y="0"/>
                </a:lnTo>
                <a:cubicBezTo>
                  <a:pt x="272869" y="5322"/>
                  <a:pt x="214217" y="10655"/>
                  <a:pt x="180109" y="27709"/>
                </a:cubicBezTo>
                <a:cubicBezTo>
                  <a:pt x="165216" y="35156"/>
                  <a:pt x="153762" y="48655"/>
                  <a:pt x="138546" y="55418"/>
                </a:cubicBezTo>
                <a:cubicBezTo>
                  <a:pt x="111855" y="67281"/>
                  <a:pt x="55418" y="83127"/>
                  <a:pt x="55418" y="83127"/>
                </a:cubicBezTo>
                <a:cubicBezTo>
                  <a:pt x="5263" y="116564"/>
                  <a:pt x="21302" y="95943"/>
                  <a:pt x="0" y="138545"/>
                </a:cubicBez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3BA5A4C0-A1CC-48B7-9B78-555183932D50}"/>
              </a:ext>
            </a:extLst>
          </p:cNvPr>
          <p:cNvSpPr txBox="1"/>
          <p:nvPr/>
        </p:nvSpPr>
        <p:spPr>
          <a:xfrm>
            <a:off x="3673122" y="1573089"/>
            <a:ext cx="488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394C3135-05A6-42E5-97BE-DCCFA8CC3C6A}"/>
              </a:ext>
            </a:extLst>
          </p:cNvPr>
          <p:cNvSpPr txBox="1"/>
          <p:nvPr/>
        </p:nvSpPr>
        <p:spPr>
          <a:xfrm>
            <a:off x="5829300" y="204209"/>
            <a:ext cx="525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Measuring Voltage in a Circuit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951E54D5-5B0F-4601-8124-B9544760B430}"/>
              </a:ext>
            </a:extLst>
          </p:cNvPr>
          <p:cNvSpPr txBox="1"/>
          <p:nvPr/>
        </p:nvSpPr>
        <p:spPr>
          <a:xfrm>
            <a:off x="6504764" y="1773312"/>
            <a:ext cx="475557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You must measure ACROSS the electrical potential in order to measure the voltage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The Multi-Meter must be set to VOLTS as well as the proper measurement range.</a:t>
            </a:r>
          </a:p>
        </p:txBody>
      </p:sp>
    </p:spTree>
    <p:extLst>
      <p:ext uri="{BB962C8B-B14F-4D97-AF65-F5344CB8AC3E}">
        <p14:creationId xmlns:p14="http://schemas.microsoft.com/office/powerpoint/2010/main" val="4068301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715962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FF0000"/>
                </a:solidFill>
              </a:rPr>
              <a:t>How Long will a Battery Last?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24891" y="5124081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                              </a:t>
            </a:r>
            <a:r>
              <a:rPr lang="en-US" sz="2400" dirty="0" err="1">
                <a:solidFill>
                  <a:srgbClr val="FF0000"/>
                </a:solidFill>
              </a:rPr>
              <a:t>Batt</a:t>
            </a:r>
            <a:r>
              <a:rPr lang="en-US" sz="2400" dirty="0">
                <a:solidFill>
                  <a:srgbClr val="FF0000"/>
                </a:solidFill>
              </a:rPr>
              <a:t> Capacity              3 Amp-</a:t>
            </a:r>
            <a:r>
              <a:rPr lang="en-US" sz="2400" dirty="0" err="1">
                <a:solidFill>
                  <a:srgbClr val="FF0000"/>
                </a:solidFill>
              </a:rPr>
              <a:t>Hr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Duration      =      ------------------    =     ---------------    =   25 </a:t>
            </a:r>
            <a:r>
              <a:rPr lang="en-US" sz="2400" dirty="0" err="1">
                <a:solidFill>
                  <a:srgbClr val="FF0000"/>
                </a:solidFill>
              </a:rPr>
              <a:t>hrs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</a:p>
          <a:p>
            <a:r>
              <a:rPr lang="en-US" sz="2400" dirty="0">
                <a:solidFill>
                  <a:srgbClr val="FF0000"/>
                </a:solidFill>
              </a:rPr>
              <a:t>                              Current Draw              0.12 Amp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D077D-A9B1-42C9-B72F-5F385F14113D}" type="slidenum">
              <a:rPr lang="en-US" smtClean="0"/>
              <a:t>14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14C2C43-B640-4EEC-9546-E6F39D9242C8}"/>
              </a:ext>
            </a:extLst>
          </p:cNvPr>
          <p:cNvSpPr txBox="1"/>
          <p:nvPr/>
        </p:nvSpPr>
        <p:spPr>
          <a:xfrm>
            <a:off x="907473" y="1043365"/>
            <a:ext cx="1056127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In general, the larger the physical size of the battery, the longer it will last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life of a battery also depends on how much current is drawn by the circuit it is powering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Batteries typically have an Amp-Hour rating, but common consumer batteries typically don’t publish the data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approximate amount of time a battery will last can be determined by dividing the Amp-Hour rating of the battery by the current draw</a:t>
            </a:r>
          </a:p>
        </p:txBody>
      </p:sp>
    </p:spTree>
    <p:extLst>
      <p:ext uri="{BB962C8B-B14F-4D97-AF65-F5344CB8AC3E}">
        <p14:creationId xmlns:p14="http://schemas.microsoft.com/office/powerpoint/2010/main" val="2744800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2C26CD-B165-4DC6-885A-668F0EA31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DC94-5EC2-4937-A6C5-CBE2A9ED6282}" type="slidenum">
              <a:rPr lang="en-US" smtClean="0"/>
              <a:t>15</a:t>
            </a:fld>
            <a:endParaRPr lang="en-US"/>
          </a:p>
        </p:txBody>
      </p:sp>
      <p:pic>
        <p:nvPicPr>
          <p:cNvPr id="5" name="Picture 6" descr="http://static.ddmcdn.com/gif/diode.gif">
            <a:extLst>
              <a:ext uri="{FF2B5EF4-FFF2-40B4-BE49-F238E27FC236}">
                <a16:creationId xmlns:a16="http://schemas.microsoft.com/office/drawing/2014/main" id="{8BD04F8D-7742-4601-A33C-F33C930FFD2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750" r="2777"/>
          <a:stretch/>
        </p:blipFill>
        <p:spPr bwMode="auto">
          <a:xfrm>
            <a:off x="6611909" y="2528454"/>
            <a:ext cx="4485581" cy="1801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2202761-837D-45A3-8A4C-C825F337228C}"/>
              </a:ext>
            </a:extLst>
          </p:cNvPr>
          <p:cNvSpPr txBox="1"/>
          <p:nvPr/>
        </p:nvSpPr>
        <p:spPr>
          <a:xfrm>
            <a:off x="1094510" y="2549235"/>
            <a:ext cx="47521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/>
              <a:t>Questions ?</a:t>
            </a:r>
          </a:p>
        </p:txBody>
      </p:sp>
    </p:spTree>
    <p:extLst>
      <p:ext uri="{BB962C8B-B14F-4D97-AF65-F5344CB8AC3E}">
        <p14:creationId xmlns:p14="http://schemas.microsoft.com/office/powerpoint/2010/main" val="3480504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09967"/>
            <a:ext cx="8229600" cy="562998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FF0000"/>
                </a:solidFill>
              </a:rPr>
              <a:t>Battery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101436"/>
            <a:ext cx="7523018" cy="5213349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en-US" sz="2400" dirty="0"/>
              <a:t>A battery utilizes and a chemical reaction that liberates electrons 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One end of the battery has too few electrons (the positive pole) and the other end has too many electrons (the negative pole)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Electrons migrate towards the pole with fewer electrons 	</a:t>
            </a:r>
            <a:r>
              <a:rPr lang="en-US" sz="2000" dirty="0"/>
              <a:t>–   In essence, the electrons are trying to fill the void…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Batteries produce a Direct Current (DC) voltage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Some batteries are rechargeable (secondary cells)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Batteries have limited capacity, which is measured in Amp-</a:t>
            </a:r>
            <a:r>
              <a:rPr lang="en-US" sz="2400" dirty="0" err="1"/>
              <a:t>Hrs</a:t>
            </a:r>
            <a:endParaRPr lang="en-US" sz="2400" dirty="0"/>
          </a:p>
        </p:txBody>
      </p:sp>
      <p:pic>
        <p:nvPicPr>
          <p:cNvPr id="5122" name="Picture 2" descr="File:Battery symbol2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8488" y="3830558"/>
            <a:ext cx="1487424" cy="232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upload.wikimedia.org/wikipedia/commons/3/3b/Batteri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3450" y="1332586"/>
            <a:ext cx="2857500" cy="203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D077D-A9B1-42C9-B72F-5F385F14113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708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09967"/>
            <a:ext cx="8229600" cy="562998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FF0000"/>
                </a:solidFill>
              </a:rPr>
              <a:t>Battery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143001"/>
            <a:ext cx="7523018" cy="5213349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400" dirty="0"/>
              <a:t>It is common practice for a single “cell” to be referred to as a battery, but this is not accurate 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A battery is actually a collection cells</a:t>
            </a:r>
          </a:p>
          <a:p>
            <a:pPr>
              <a:lnSpc>
                <a:spcPct val="120000"/>
              </a:lnSpc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D077D-A9B1-42C9-B72F-5F385F14113D}" type="slidenum">
              <a:rPr lang="en-US" smtClean="0"/>
              <a:t>3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4863FB0-071E-45F5-8F34-231BEC4B965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91858" y="1770859"/>
            <a:ext cx="2237884" cy="3316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59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4C02424-A403-4C50-8F9C-AE29F2C7A85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370690" y="2254254"/>
            <a:ext cx="931415" cy="229792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BAE3339-206F-47C9-829B-0BF08AF745B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32902" y="2472719"/>
            <a:ext cx="1089724" cy="185201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6A6FC31-5E7D-4657-A04E-8200A4948904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23955" y="743982"/>
            <a:ext cx="3446752" cy="510768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0A7747A-8B7E-4F01-9A22-C1A231D7E38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06230" y="2694754"/>
            <a:ext cx="1054691" cy="1565295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05648F1C-B62E-4C40-921B-FD4F53830CB4}"/>
              </a:ext>
            </a:extLst>
          </p:cNvPr>
          <p:cNvSpPr txBox="1">
            <a:spLocks/>
          </p:cNvSpPr>
          <p:nvPr/>
        </p:nvSpPr>
        <p:spPr>
          <a:xfrm>
            <a:off x="1981200" y="304226"/>
            <a:ext cx="8229600" cy="509031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>
                <a:solidFill>
                  <a:srgbClr val="FF0000"/>
                </a:solidFill>
              </a:rPr>
              <a:t>Typical Household Batteries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663FF26-1B60-4842-A1D1-9E5691538A7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8999" y="2694710"/>
            <a:ext cx="718732" cy="1773204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1B4CE8B2-D976-4F19-BC99-4BAC06F312BB}"/>
              </a:ext>
            </a:extLst>
          </p:cNvPr>
          <p:cNvSpPr txBox="1"/>
          <p:nvPr/>
        </p:nvSpPr>
        <p:spPr>
          <a:xfrm>
            <a:off x="573439" y="4742481"/>
            <a:ext cx="1410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Size:  AAA</a:t>
            </a:r>
          </a:p>
          <a:p>
            <a:pPr algn="ctr"/>
            <a:r>
              <a:rPr lang="en-US" dirty="0"/>
              <a:t>1.5 Volts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ECADAC6-A01C-496D-987C-275C05954D98}"/>
              </a:ext>
            </a:extLst>
          </p:cNvPr>
          <p:cNvSpPr txBox="1"/>
          <p:nvPr/>
        </p:nvSpPr>
        <p:spPr>
          <a:xfrm>
            <a:off x="1984749" y="4742480"/>
            <a:ext cx="1410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Size:  AA</a:t>
            </a:r>
          </a:p>
          <a:p>
            <a:pPr algn="ctr"/>
            <a:r>
              <a:rPr lang="en-US" dirty="0"/>
              <a:t>1.5 Volts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008D7C4-7B16-424A-8604-C802A1B5981A}"/>
              </a:ext>
            </a:extLst>
          </p:cNvPr>
          <p:cNvSpPr txBox="1"/>
          <p:nvPr/>
        </p:nvSpPr>
        <p:spPr>
          <a:xfrm>
            <a:off x="3451990" y="4742480"/>
            <a:ext cx="1410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Size: C</a:t>
            </a:r>
          </a:p>
          <a:p>
            <a:pPr algn="ctr"/>
            <a:r>
              <a:rPr lang="en-US" dirty="0"/>
              <a:t>1.5 Volts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5F75122-1663-4713-8D66-7FAFC9B19EB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46845" y="1776611"/>
            <a:ext cx="1559770" cy="2650872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FA8E062F-4C8C-4233-AE3C-08D938E5A260}"/>
              </a:ext>
            </a:extLst>
          </p:cNvPr>
          <p:cNvSpPr txBox="1"/>
          <p:nvPr/>
        </p:nvSpPr>
        <p:spPr>
          <a:xfrm>
            <a:off x="4969399" y="4742480"/>
            <a:ext cx="1410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Size:  D</a:t>
            </a:r>
          </a:p>
          <a:p>
            <a:pPr algn="ctr"/>
            <a:r>
              <a:rPr lang="en-US" dirty="0"/>
              <a:t>1.5 Volts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CABC0FA-8CB6-4238-AD90-B3C41CBCE731}"/>
              </a:ext>
            </a:extLst>
          </p:cNvPr>
          <p:cNvSpPr txBox="1"/>
          <p:nvPr/>
        </p:nvSpPr>
        <p:spPr>
          <a:xfrm>
            <a:off x="6506615" y="4742480"/>
            <a:ext cx="1590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Size: Transistor  </a:t>
            </a:r>
          </a:p>
          <a:p>
            <a:pPr algn="ctr"/>
            <a:r>
              <a:rPr lang="en-US" dirty="0"/>
              <a:t>9.0 Volts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484209E-4060-4DA1-9815-21D6D79E4DBB}"/>
              </a:ext>
            </a:extLst>
          </p:cNvPr>
          <p:cNvSpPr txBox="1"/>
          <p:nvPr/>
        </p:nvSpPr>
        <p:spPr>
          <a:xfrm>
            <a:off x="9028796" y="5799427"/>
            <a:ext cx="17425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Size:  Lantern</a:t>
            </a:r>
          </a:p>
          <a:p>
            <a:pPr algn="ctr"/>
            <a:r>
              <a:rPr lang="en-US" dirty="0"/>
              <a:t>6.0 Volts</a:t>
            </a:r>
          </a:p>
        </p:txBody>
      </p:sp>
      <p:sp>
        <p:nvSpPr>
          <p:cNvPr id="22" name="Slide Number Placeholder 21">
            <a:extLst>
              <a:ext uri="{FF2B5EF4-FFF2-40B4-BE49-F238E27FC236}">
                <a16:creationId xmlns:a16="http://schemas.microsoft.com/office/drawing/2014/main" id="{1375CCE9-C561-4D0C-850D-D61B9209F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DC94-5EC2-4937-A6C5-CBE2A9ED628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003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B41B159-E51D-4806-A8C0-5217B4023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1AFEF-CD05-46F5-B211-4842696285F8}" type="slidenum">
              <a:rPr lang="en-US" smtClean="0"/>
              <a:t>5</a:t>
            </a:fld>
            <a:endParaRPr lang="en-US"/>
          </a:p>
        </p:txBody>
      </p:sp>
      <p:sp>
        <p:nvSpPr>
          <p:cNvPr id="3" name="Title 49">
            <a:extLst>
              <a:ext uri="{FF2B5EF4-FFF2-40B4-BE49-F238E27FC236}">
                <a16:creationId xmlns:a16="http://schemas.microsoft.com/office/drawing/2014/main" id="{C41BB83F-CC5D-4BF1-8A14-4B283F918660}"/>
              </a:ext>
            </a:extLst>
          </p:cNvPr>
          <p:cNvSpPr txBox="1">
            <a:spLocks/>
          </p:cNvSpPr>
          <p:nvPr/>
        </p:nvSpPr>
        <p:spPr>
          <a:xfrm>
            <a:off x="1981200" y="329292"/>
            <a:ext cx="8229600" cy="51409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/>
              <a:t>Unit of Electrical Potential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F234856-8F8A-434C-94BB-0849E29C2162}"/>
              </a:ext>
            </a:extLst>
          </p:cNvPr>
          <p:cNvSpPr txBox="1"/>
          <p:nvPr/>
        </p:nvSpPr>
        <p:spPr>
          <a:xfrm>
            <a:off x="1119116" y="1392072"/>
            <a:ext cx="7006575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The unit of electrical potential is known as the VOLT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The VOLT is named in honor of the Italian physicist Alessandro Volta who studied electric potential generated by combining dissimilar metals in the early 1800’s</a:t>
            </a: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1C14BD5-8588-4573-920B-EB6EF43F678A}"/>
              </a:ext>
            </a:extLst>
          </p:cNvPr>
          <p:cNvSpPr txBox="1"/>
          <p:nvPr/>
        </p:nvSpPr>
        <p:spPr>
          <a:xfrm>
            <a:off x="8610601" y="4330954"/>
            <a:ext cx="2743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 Alessandro Volta</a:t>
            </a:r>
          </a:p>
          <a:p>
            <a:pPr algn="ctr"/>
            <a:r>
              <a:rPr lang="en-US" dirty="0"/>
              <a:t>(1745 – 1827)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0C6B668-44D4-4257-981E-CE0839D58D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5778" y="1499366"/>
            <a:ext cx="2247106" cy="2662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657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42AAA64-D28E-48C4-877B-B5FFB6FD4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DC94-5EC2-4937-A6C5-CBE2A9ED6282}" type="slidenum">
              <a:rPr lang="en-US" smtClean="0"/>
              <a:t>6</a:t>
            </a:fld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312E2EEF-0844-4010-AB8B-2E3345547853}"/>
              </a:ext>
            </a:extLst>
          </p:cNvPr>
          <p:cNvSpPr txBox="1">
            <a:spLocks/>
          </p:cNvSpPr>
          <p:nvPr/>
        </p:nvSpPr>
        <p:spPr>
          <a:xfrm>
            <a:off x="1981200" y="312441"/>
            <a:ext cx="8229600" cy="509031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>
                <a:solidFill>
                  <a:srgbClr val="FF0000"/>
                </a:solidFill>
              </a:rPr>
              <a:t>Primary Cells  vs.  Secondary Cells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97589BE-F3AD-4F9C-AA73-0A1EB7BE6AB6}"/>
              </a:ext>
            </a:extLst>
          </p:cNvPr>
          <p:cNvSpPr txBox="1"/>
          <p:nvPr/>
        </p:nvSpPr>
        <p:spPr>
          <a:xfrm>
            <a:off x="914399" y="1385450"/>
            <a:ext cx="1003069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Primary Cells</a:t>
            </a:r>
          </a:p>
          <a:p>
            <a:pPr marL="800100" lvl="1" indent="-342900">
              <a:buFont typeface="Calibri" panose="020F0502020204030204" pitchFamily="34" charset="0"/>
              <a:buChar char="‒"/>
            </a:pPr>
            <a:r>
              <a:rPr lang="en-US" sz="2400" dirty="0"/>
              <a:t>Non-rechargeable</a:t>
            </a:r>
          </a:p>
          <a:p>
            <a:pPr marL="800100" lvl="1" indent="-342900">
              <a:buFont typeface="Calibri" panose="020F0502020204030204" pitchFamily="34" charset="0"/>
              <a:buChar char="‒"/>
            </a:pPr>
            <a:r>
              <a:rPr lang="en-US" sz="2400" dirty="0"/>
              <a:t>Once the anode or cathode are depleted the battery will no longer produce sufficient potential </a:t>
            </a:r>
          </a:p>
          <a:p>
            <a:pPr marL="800100" lvl="1" indent="-342900">
              <a:buFont typeface="Calibri" panose="020F0502020204030204" pitchFamily="34" charset="0"/>
              <a:buChar char="‒"/>
            </a:pPr>
            <a:r>
              <a:rPr lang="en-US" sz="2400" dirty="0"/>
              <a:t>DO NOT attempt to recharge a primary cell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Secondary Cells</a:t>
            </a:r>
          </a:p>
          <a:p>
            <a:pPr marL="800100" lvl="1" indent="-342900">
              <a:buFont typeface="Calibri" panose="020F0502020204030204" pitchFamily="34" charset="0"/>
              <a:buChar char="‒"/>
            </a:pPr>
            <a:r>
              <a:rPr lang="en-US" sz="2400" dirty="0"/>
              <a:t>Rechargeable</a:t>
            </a:r>
          </a:p>
          <a:p>
            <a:pPr marL="800100" lvl="1" indent="-342900">
              <a:buFont typeface="Calibri" panose="020F0502020204030204" pitchFamily="34" charset="0"/>
              <a:buChar char="‒"/>
            </a:pPr>
            <a:r>
              <a:rPr lang="en-US" sz="2400" dirty="0"/>
              <a:t>Applying an electrical current is applied to the battery electrons and ions migrate back to there original positions and the reactions can once again occur </a:t>
            </a:r>
          </a:p>
        </p:txBody>
      </p:sp>
    </p:spTree>
    <p:extLst>
      <p:ext uri="{BB962C8B-B14F-4D97-AF65-F5344CB8AC3E}">
        <p14:creationId xmlns:p14="http://schemas.microsoft.com/office/powerpoint/2010/main" val="399087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42AAA64-D28E-48C4-877B-B5FFB6FD4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DC94-5EC2-4937-A6C5-CBE2A9ED6282}" type="slidenum">
              <a:rPr lang="en-US" smtClean="0"/>
              <a:t>7</a:t>
            </a:fld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312E2EEF-0844-4010-AB8B-2E3345547853}"/>
              </a:ext>
            </a:extLst>
          </p:cNvPr>
          <p:cNvSpPr txBox="1">
            <a:spLocks/>
          </p:cNvSpPr>
          <p:nvPr/>
        </p:nvSpPr>
        <p:spPr>
          <a:xfrm>
            <a:off x="1981200" y="312441"/>
            <a:ext cx="8229600" cy="509031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>
                <a:solidFill>
                  <a:srgbClr val="FF0000"/>
                </a:solidFill>
              </a:rPr>
              <a:t>Battery Types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97589BE-F3AD-4F9C-AA73-0A1EB7BE6AB6}"/>
              </a:ext>
            </a:extLst>
          </p:cNvPr>
          <p:cNvSpPr txBox="1"/>
          <p:nvPr/>
        </p:nvSpPr>
        <p:spPr>
          <a:xfrm>
            <a:off x="914400" y="1166842"/>
            <a:ext cx="9635836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Zinc-Carbon</a:t>
            </a:r>
          </a:p>
          <a:p>
            <a:pPr marL="800100" lvl="1" indent="-342900">
              <a:buFont typeface="Calibri" panose="020F0502020204030204" pitchFamily="34" charset="0"/>
              <a:buChar char="‒"/>
            </a:pPr>
            <a:r>
              <a:rPr lang="en-US" sz="2000" dirty="0"/>
              <a:t>Typically used in household batteries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Lead-Acid</a:t>
            </a:r>
          </a:p>
          <a:p>
            <a:pPr marL="800100" lvl="1" indent="-342900">
              <a:buFont typeface="Calibri" panose="020F0502020204030204" pitchFamily="34" charset="0"/>
              <a:buChar char="‒"/>
            </a:pPr>
            <a:r>
              <a:rPr lang="en-US" sz="2000" dirty="0"/>
              <a:t>Typically used in standard car batteries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Lithium-Ion</a:t>
            </a:r>
          </a:p>
          <a:p>
            <a:pPr marL="800100" lvl="1" indent="-342900">
              <a:buFont typeface="Calibri" panose="020F0502020204030204" pitchFamily="34" charset="0"/>
              <a:buChar char="‒"/>
            </a:pPr>
            <a:r>
              <a:rPr lang="en-US" sz="2000" dirty="0"/>
              <a:t>Typically used in high performance items such as digital cameras and cell phones</a:t>
            </a:r>
          </a:p>
          <a:p>
            <a:pPr marL="800100" lvl="1" indent="-342900">
              <a:buFont typeface="Calibri" panose="020F0502020204030204" pitchFamily="34" charset="0"/>
              <a:buChar char="‒"/>
            </a:pPr>
            <a:r>
              <a:rPr lang="en-US" sz="2000" dirty="0"/>
              <a:t>Large cells can be used to power electric cars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Nickel-Metal Hydride (NiMH)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Nickel Cadmium (</a:t>
            </a:r>
            <a:r>
              <a:rPr lang="en-US" sz="2400" dirty="0" err="1"/>
              <a:t>NiCd</a:t>
            </a:r>
            <a:r>
              <a:rPr lang="en-US" sz="2400" dirty="0"/>
              <a:t> – pronounced “Ny Cad” 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3C2F5AF-DC7C-4596-BE21-3F816C2BA03C}"/>
              </a:ext>
            </a:extLst>
          </p:cNvPr>
          <p:cNvSpPr txBox="1"/>
          <p:nvPr/>
        </p:nvSpPr>
        <p:spPr>
          <a:xfrm>
            <a:off x="7010401" y="1288473"/>
            <a:ext cx="44750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This list represents just a portion of the chemical batteries that exist – they are the most common… </a:t>
            </a:r>
          </a:p>
        </p:txBody>
      </p:sp>
    </p:spTree>
    <p:extLst>
      <p:ext uri="{BB962C8B-B14F-4D97-AF65-F5344CB8AC3E}">
        <p14:creationId xmlns:p14="http://schemas.microsoft.com/office/powerpoint/2010/main" val="3155541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ADF7989-7C38-45D7-960F-1CA1334B3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DC94-5EC2-4937-A6C5-CBE2A9ED6282}" type="slidenum">
              <a:rPr lang="en-US" smtClean="0"/>
              <a:t>8</a:t>
            </a:fld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A05796D-ED43-46EA-9DFA-F39CB976D671}"/>
              </a:ext>
            </a:extLst>
          </p:cNvPr>
          <p:cNvSpPr txBox="1">
            <a:spLocks/>
          </p:cNvSpPr>
          <p:nvPr/>
        </p:nvSpPr>
        <p:spPr>
          <a:xfrm>
            <a:off x="978483" y="285277"/>
            <a:ext cx="9912928" cy="59145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>
                <a:solidFill>
                  <a:srgbClr val="FF0000"/>
                </a:solidFill>
              </a:rPr>
              <a:t>How a Cell (Battery) Generates an Electrical Potential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70AB06B-7159-4C92-919B-5A74A77D6366}"/>
              </a:ext>
            </a:extLst>
          </p:cNvPr>
          <p:cNvSpPr/>
          <p:nvPr/>
        </p:nvSpPr>
        <p:spPr>
          <a:xfrm>
            <a:off x="3969327" y="2556169"/>
            <a:ext cx="3262746" cy="371994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D8B9E81-2410-43F5-9568-D166EB2C9319}"/>
              </a:ext>
            </a:extLst>
          </p:cNvPr>
          <p:cNvCxnSpPr>
            <a:stCxn id="4" idx="0"/>
            <a:endCxn id="4" idx="2"/>
          </p:cNvCxnSpPr>
          <p:nvPr/>
        </p:nvCxnSpPr>
        <p:spPr>
          <a:xfrm>
            <a:off x="5600700" y="2556169"/>
            <a:ext cx="0" cy="3719946"/>
          </a:xfrm>
          <a:prstGeom prst="line">
            <a:avLst/>
          </a:pr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49340CA3-8487-4823-A222-9CD78241F303}"/>
              </a:ext>
            </a:extLst>
          </p:cNvPr>
          <p:cNvSpPr/>
          <p:nvPr/>
        </p:nvSpPr>
        <p:spPr>
          <a:xfrm>
            <a:off x="4613564" y="2078187"/>
            <a:ext cx="415632" cy="241069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674637E-18AD-40B0-8464-92EC5A3D8D47}"/>
              </a:ext>
            </a:extLst>
          </p:cNvPr>
          <p:cNvSpPr/>
          <p:nvPr/>
        </p:nvSpPr>
        <p:spPr>
          <a:xfrm>
            <a:off x="6244937" y="2078187"/>
            <a:ext cx="415632" cy="241069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200609-70C2-4FD0-B43E-E5A16DE7BCBD}"/>
              </a:ext>
            </a:extLst>
          </p:cNvPr>
          <p:cNvSpPr txBox="1"/>
          <p:nvPr/>
        </p:nvSpPr>
        <p:spPr>
          <a:xfrm rot="16200000">
            <a:off x="4326080" y="2863340"/>
            <a:ext cx="983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Zinc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AC7534-EA69-4BD0-9C0D-9A619F45AACB}"/>
              </a:ext>
            </a:extLst>
          </p:cNvPr>
          <p:cNvSpPr txBox="1"/>
          <p:nvPr/>
        </p:nvSpPr>
        <p:spPr>
          <a:xfrm rot="16200000">
            <a:off x="5984067" y="2956796"/>
            <a:ext cx="983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Copper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DBC14E-3016-4E9B-84B6-4E5A57AAD310}"/>
              </a:ext>
            </a:extLst>
          </p:cNvPr>
          <p:cNvSpPr txBox="1"/>
          <p:nvPr/>
        </p:nvSpPr>
        <p:spPr>
          <a:xfrm>
            <a:off x="5934947" y="5087375"/>
            <a:ext cx="9836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Copper Sulfate Solution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EEE408C-40E6-41D7-AF66-1FE547AD81A5}"/>
              </a:ext>
            </a:extLst>
          </p:cNvPr>
          <p:cNvSpPr txBox="1"/>
          <p:nvPr/>
        </p:nvSpPr>
        <p:spPr>
          <a:xfrm>
            <a:off x="4329543" y="5087375"/>
            <a:ext cx="9836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Zinc  Sulfate Solution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1630C67-733D-4FF1-9289-6F8372652DAE}"/>
              </a:ext>
            </a:extLst>
          </p:cNvPr>
          <p:cNvSpPr txBox="1"/>
          <p:nvPr/>
        </p:nvSpPr>
        <p:spPr>
          <a:xfrm>
            <a:off x="695177" y="1634205"/>
            <a:ext cx="20831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ϴ</a:t>
            </a:r>
            <a:r>
              <a:rPr lang="en-US" sz="2400" dirty="0"/>
              <a:t>  = Electron 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3669A454-A5AC-40B0-BD8A-83965F0B680E}"/>
              </a:ext>
            </a:extLst>
          </p:cNvPr>
          <p:cNvGrpSpPr/>
          <p:nvPr/>
        </p:nvGrpSpPr>
        <p:grpSpPr>
          <a:xfrm>
            <a:off x="5300726" y="4592236"/>
            <a:ext cx="499895" cy="869422"/>
            <a:chOff x="5300726" y="4592236"/>
            <a:chExt cx="499895" cy="869422"/>
          </a:xfrm>
        </p:grpSpPr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567A08E0-6247-493D-8B81-84CBB6DF716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313216" y="5024448"/>
              <a:ext cx="484905" cy="0"/>
            </a:xfrm>
            <a:prstGeom prst="straightConnector1">
              <a:avLst/>
            </a:prstGeom>
            <a:ln w="38100"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D1D69960-516F-4D6C-92F8-D4D3C4174AA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300726" y="4592236"/>
              <a:ext cx="484905" cy="0"/>
            </a:xfrm>
            <a:prstGeom prst="straightConnector1">
              <a:avLst/>
            </a:prstGeom>
            <a:ln w="38100"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9B7A1EC6-AA68-478F-8CBE-BA3F1BE2ED9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315716" y="5461658"/>
              <a:ext cx="484905" cy="0"/>
            </a:xfrm>
            <a:prstGeom prst="straightConnector1">
              <a:avLst/>
            </a:prstGeom>
            <a:ln w="38100"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B1BA2D42-7ED9-4CA4-B284-878B4E04CB1D}"/>
              </a:ext>
            </a:extLst>
          </p:cNvPr>
          <p:cNvGrpSpPr/>
          <p:nvPr/>
        </p:nvGrpSpPr>
        <p:grpSpPr>
          <a:xfrm flipH="1">
            <a:off x="5350378" y="4497357"/>
            <a:ext cx="513189" cy="869422"/>
            <a:chOff x="8610600" y="4858209"/>
            <a:chExt cx="499896" cy="869422"/>
          </a:xfrm>
        </p:grpSpPr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FBFD5075-95BA-4E95-9E1B-E238F99BD34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610600" y="5290421"/>
              <a:ext cx="497396" cy="0"/>
            </a:xfrm>
            <a:prstGeom prst="straightConnector1">
              <a:avLst/>
            </a:prstGeom>
            <a:ln w="38100">
              <a:solidFill>
                <a:srgbClr val="92D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DFDD3586-5CF9-4431-A71D-9B9D190568A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610600" y="4858209"/>
              <a:ext cx="484906" cy="0"/>
            </a:xfrm>
            <a:prstGeom prst="straightConnector1">
              <a:avLst/>
            </a:prstGeom>
            <a:ln w="38100">
              <a:solidFill>
                <a:srgbClr val="92D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C99E68A8-1660-4582-8895-413295CD450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625590" y="5727631"/>
              <a:ext cx="484906" cy="0"/>
            </a:xfrm>
            <a:prstGeom prst="straightConnector1">
              <a:avLst/>
            </a:prstGeom>
            <a:ln w="38100">
              <a:solidFill>
                <a:srgbClr val="92D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TextBox 53">
            <a:extLst>
              <a:ext uri="{FF2B5EF4-FFF2-40B4-BE49-F238E27FC236}">
                <a16:creationId xmlns:a16="http://schemas.microsoft.com/office/drawing/2014/main" id="{54A965EE-F138-499C-B99E-ECC3471C2397}"/>
              </a:ext>
            </a:extLst>
          </p:cNvPr>
          <p:cNvSpPr txBox="1"/>
          <p:nvPr/>
        </p:nvSpPr>
        <p:spPr>
          <a:xfrm>
            <a:off x="7458566" y="4552674"/>
            <a:ext cx="44244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Zinc and Copper rods are separated by a porous barrier.  The Zinc rod is in a Zinc Sulfate solution and the Copper rod is in a Copper Sulfate solution.  The porous barrier allows the solutions to slowly migrate back and forth. </a:t>
            </a:r>
          </a:p>
          <a:p>
            <a:endParaRPr lang="en-US" dirty="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8E9351D-DAD1-4D62-B6B6-FD292EC7AD59}"/>
              </a:ext>
            </a:extLst>
          </p:cNvPr>
          <p:cNvGrpSpPr/>
          <p:nvPr/>
        </p:nvGrpSpPr>
        <p:grpSpPr>
          <a:xfrm>
            <a:off x="6488805" y="2447841"/>
            <a:ext cx="5369449" cy="2321646"/>
            <a:chOff x="6512503" y="2536563"/>
            <a:chExt cx="5369449" cy="2321646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71072B8B-15D6-467B-AF72-6321275287FB}"/>
                </a:ext>
              </a:extLst>
            </p:cNvPr>
            <p:cNvGrpSpPr/>
            <p:nvPr/>
          </p:nvGrpSpPr>
          <p:grpSpPr>
            <a:xfrm>
              <a:off x="6512503" y="4213756"/>
              <a:ext cx="714379" cy="644453"/>
              <a:chOff x="6512503" y="4213756"/>
              <a:chExt cx="714379" cy="644453"/>
            </a:xfrm>
          </p:grpSpPr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1514FF9-8166-4242-92F8-1C17AC44717C}"/>
                  </a:ext>
                </a:extLst>
              </p:cNvPr>
              <p:cNvSpPr txBox="1"/>
              <p:nvPr/>
            </p:nvSpPr>
            <p:spPr>
              <a:xfrm>
                <a:off x="6672700" y="4488877"/>
                <a:ext cx="5541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Cu+</a:t>
                </a:r>
              </a:p>
            </p:txBody>
          </p:sp>
          <p:cxnSp>
            <p:nvCxnSpPr>
              <p:cNvPr id="20" name="Straight Arrow Connector 19">
                <a:extLst>
                  <a:ext uri="{FF2B5EF4-FFF2-40B4-BE49-F238E27FC236}">
                    <a16:creationId xmlns:a16="http://schemas.microsoft.com/office/drawing/2014/main" id="{F1F7E57B-EA25-4E67-8FCE-F63D460AE42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6512503" y="4213756"/>
                <a:ext cx="303939" cy="288787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C1DCAC99-3946-4D98-9C64-5FA92C76AE6B}"/>
                </a:ext>
              </a:extLst>
            </p:cNvPr>
            <p:cNvSpPr txBox="1"/>
            <p:nvPr/>
          </p:nvSpPr>
          <p:spPr>
            <a:xfrm>
              <a:off x="7457528" y="2536563"/>
              <a:ext cx="4424424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Copper ions in the solution (which lack an electron) are attracted to the copper rod, making it positively charged.  The positive charge attracts free electrons if the are present…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473A6BC-2179-42DA-AA61-C58C3F11B5DC}"/>
              </a:ext>
            </a:extLst>
          </p:cNvPr>
          <p:cNvGrpSpPr/>
          <p:nvPr/>
        </p:nvGrpSpPr>
        <p:grpSpPr>
          <a:xfrm>
            <a:off x="309010" y="3429000"/>
            <a:ext cx="4811976" cy="2031325"/>
            <a:chOff x="309010" y="3429000"/>
            <a:chExt cx="4811976" cy="2031325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5C811CFD-F5EF-481D-8CE2-9FC274267123}"/>
                </a:ext>
              </a:extLst>
            </p:cNvPr>
            <p:cNvGrpSpPr/>
            <p:nvPr/>
          </p:nvGrpSpPr>
          <p:grpSpPr>
            <a:xfrm>
              <a:off x="4134716" y="3708665"/>
              <a:ext cx="986270" cy="1079461"/>
              <a:chOff x="4134716" y="3708665"/>
              <a:chExt cx="986270" cy="1079461"/>
            </a:xfrm>
          </p:grpSpPr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D9EF59F-81CA-4BB7-8800-D950A87D1AE8}"/>
                  </a:ext>
                </a:extLst>
              </p:cNvPr>
              <p:cNvSpPr txBox="1"/>
              <p:nvPr/>
            </p:nvSpPr>
            <p:spPr>
              <a:xfrm>
                <a:off x="4613563" y="3708665"/>
                <a:ext cx="37061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dirty="0"/>
                  <a:t>ϴ</a:t>
                </a:r>
                <a:endParaRPr lang="en-US" dirty="0"/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7488AE1-AFC3-49F5-9D5E-037898C904A0}"/>
                  </a:ext>
                </a:extLst>
              </p:cNvPr>
              <p:cNvSpPr txBox="1"/>
              <p:nvPr/>
            </p:nvSpPr>
            <p:spPr>
              <a:xfrm>
                <a:off x="4134716" y="4418794"/>
                <a:ext cx="5541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Zn+</a:t>
                </a: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CFA5576-934A-410E-B1AA-D95068EA37E6}"/>
                  </a:ext>
                </a:extLst>
              </p:cNvPr>
              <p:cNvSpPr txBox="1"/>
              <p:nvPr/>
            </p:nvSpPr>
            <p:spPr>
              <a:xfrm>
                <a:off x="4750376" y="3819093"/>
                <a:ext cx="37061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dirty="0"/>
                  <a:t>ϴ</a:t>
                </a:r>
                <a:endParaRPr lang="en-US" dirty="0"/>
              </a:p>
            </p:txBody>
          </p:sp>
          <p:cxnSp>
            <p:nvCxnSpPr>
              <p:cNvPr id="18" name="Straight Arrow Connector 17">
                <a:extLst>
                  <a:ext uri="{FF2B5EF4-FFF2-40B4-BE49-F238E27FC236}">
                    <a16:creationId xmlns:a16="http://schemas.microsoft.com/office/drawing/2014/main" id="{756F5E24-8A26-4171-9685-554EAE0E1376}"/>
                  </a:ext>
                </a:extLst>
              </p:cNvPr>
              <p:cNvCxnSpPr>
                <a:cxnSpLocks/>
                <a:endCxn id="15" idx="0"/>
              </p:cNvCxnSpPr>
              <p:nvPr/>
            </p:nvCxnSpPr>
            <p:spPr>
              <a:xfrm flipH="1">
                <a:off x="4411807" y="4077997"/>
                <a:ext cx="338570" cy="340797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3E9507BF-E673-43D3-9B9C-67BD07B216AC}"/>
                </a:ext>
              </a:extLst>
            </p:cNvPr>
            <p:cNvSpPr txBox="1"/>
            <p:nvPr/>
          </p:nvSpPr>
          <p:spPr>
            <a:xfrm>
              <a:off x="309010" y="3429000"/>
              <a:ext cx="3252241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Zinc atoms have a tendency to go into the solution, and when they do, they leave two electrons behind making the Zinc rod negatively charged.   These free electrons can move around on the rod…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3DB833FA-11E7-4782-ADE8-BE49A53982BA}"/>
              </a:ext>
            </a:extLst>
          </p:cNvPr>
          <p:cNvGrpSpPr/>
          <p:nvPr/>
        </p:nvGrpSpPr>
        <p:grpSpPr>
          <a:xfrm>
            <a:off x="4452208" y="873737"/>
            <a:ext cx="7531974" cy="1232155"/>
            <a:chOff x="4452208" y="873737"/>
            <a:chExt cx="7531974" cy="1232155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7AE94DD1-0445-4FAE-B117-4DCE7C1126B6}"/>
                </a:ext>
              </a:extLst>
            </p:cNvPr>
            <p:cNvGrpSpPr/>
            <p:nvPr/>
          </p:nvGrpSpPr>
          <p:grpSpPr>
            <a:xfrm>
              <a:off x="4452208" y="964721"/>
              <a:ext cx="2148364" cy="1141171"/>
              <a:chOff x="4452208" y="964721"/>
              <a:chExt cx="2148364" cy="1141171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7742488-8FB7-46F4-8EB2-AE570BBB31C3}"/>
                  </a:ext>
                </a:extLst>
              </p:cNvPr>
              <p:cNvSpPr txBox="1"/>
              <p:nvPr/>
            </p:nvSpPr>
            <p:spPr>
              <a:xfrm>
                <a:off x="5313216" y="964721"/>
                <a:ext cx="41563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400" dirty="0"/>
                  <a:t>ϴ</a:t>
                </a:r>
                <a:endParaRPr lang="en-US" sz="2400" dirty="0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AE948F4A-0F0C-453F-9830-1C83CE8D56E0}"/>
                  </a:ext>
                </a:extLst>
              </p:cNvPr>
              <p:cNvSpPr/>
              <p:nvPr/>
            </p:nvSpPr>
            <p:spPr>
              <a:xfrm>
                <a:off x="4779818" y="1219201"/>
                <a:ext cx="1708987" cy="886691"/>
              </a:xfrm>
              <a:custGeom>
                <a:avLst/>
                <a:gdLst>
                  <a:gd name="connsiteX0" fmla="*/ 0 w 1708987"/>
                  <a:gd name="connsiteY0" fmla="*/ 858982 h 886691"/>
                  <a:gd name="connsiteX1" fmla="*/ 13855 w 1708987"/>
                  <a:gd name="connsiteY1" fmla="*/ 789709 h 886691"/>
                  <a:gd name="connsiteX2" fmla="*/ 27709 w 1708987"/>
                  <a:gd name="connsiteY2" fmla="*/ 692727 h 886691"/>
                  <a:gd name="connsiteX3" fmla="*/ 69273 w 1708987"/>
                  <a:gd name="connsiteY3" fmla="*/ 609600 h 886691"/>
                  <a:gd name="connsiteX4" fmla="*/ 152400 w 1708987"/>
                  <a:gd name="connsiteY4" fmla="*/ 568036 h 886691"/>
                  <a:gd name="connsiteX5" fmla="*/ 290946 w 1708987"/>
                  <a:gd name="connsiteY5" fmla="*/ 581891 h 886691"/>
                  <a:gd name="connsiteX6" fmla="*/ 387927 w 1708987"/>
                  <a:gd name="connsiteY6" fmla="*/ 609600 h 886691"/>
                  <a:gd name="connsiteX7" fmla="*/ 554182 w 1708987"/>
                  <a:gd name="connsiteY7" fmla="*/ 595745 h 886691"/>
                  <a:gd name="connsiteX8" fmla="*/ 595746 w 1708987"/>
                  <a:gd name="connsiteY8" fmla="*/ 568036 h 886691"/>
                  <a:gd name="connsiteX9" fmla="*/ 651164 w 1708987"/>
                  <a:gd name="connsiteY9" fmla="*/ 484909 h 886691"/>
                  <a:gd name="connsiteX10" fmla="*/ 678873 w 1708987"/>
                  <a:gd name="connsiteY10" fmla="*/ 360218 h 886691"/>
                  <a:gd name="connsiteX11" fmla="*/ 692727 w 1708987"/>
                  <a:gd name="connsiteY11" fmla="*/ 318654 h 886691"/>
                  <a:gd name="connsiteX12" fmla="*/ 706582 w 1708987"/>
                  <a:gd name="connsiteY12" fmla="*/ 235527 h 886691"/>
                  <a:gd name="connsiteX13" fmla="*/ 734291 w 1708987"/>
                  <a:gd name="connsiteY13" fmla="*/ 193964 h 886691"/>
                  <a:gd name="connsiteX14" fmla="*/ 748146 w 1708987"/>
                  <a:gd name="connsiteY14" fmla="*/ 152400 h 886691"/>
                  <a:gd name="connsiteX15" fmla="*/ 858982 w 1708987"/>
                  <a:gd name="connsiteY15" fmla="*/ 96982 h 886691"/>
                  <a:gd name="connsiteX16" fmla="*/ 997527 w 1708987"/>
                  <a:gd name="connsiteY16" fmla="*/ 13854 h 886691"/>
                  <a:gd name="connsiteX17" fmla="*/ 1039091 w 1708987"/>
                  <a:gd name="connsiteY17" fmla="*/ 0 h 886691"/>
                  <a:gd name="connsiteX18" fmla="*/ 1330037 w 1708987"/>
                  <a:gd name="connsiteY18" fmla="*/ 27709 h 886691"/>
                  <a:gd name="connsiteX19" fmla="*/ 1399309 w 1708987"/>
                  <a:gd name="connsiteY19" fmla="*/ 96982 h 886691"/>
                  <a:gd name="connsiteX20" fmla="*/ 1427018 w 1708987"/>
                  <a:gd name="connsiteY20" fmla="*/ 180109 h 886691"/>
                  <a:gd name="connsiteX21" fmla="*/ 1427018 w 1708987"/>
                  <a:gd name="connsiteY21" fmla="*/ 457200 h 886691"/>
                  <a:gd name="connsiteX22" fmla="*/ 1454727 w 1708987"/>
                  <a:gd name="connsiteY22" fmla="*/ 498764 h 886691"/>
                  <a:gd name="connsiteX23" fmla="*/ 1537855 w 1708987"/>
                  <a:gd name="connsiteY23" fmla="*/ 554182 h 886691"/>
                  <a:gd name="connsiteX24" fmla="*/ 1579418 w 1708987"/>
                  <a:gd name="connsiteY24" fmla="*/ 581891 h 886691"/>
                  <a:gd name="connsiteX25" fmla="*/ 1620982 w 1708987"/>
                  <a:gd name="connsiteY25" fmla="*/ 609600 h 886691"/>
                  <a:gd name="connsiteX26" fmla="*/ 1662546 w 1708987"/>
                  <a:gd name="connsiteY26" fmla="*/ 637309 h 886691"/>
                  <a:gd name="connsiteX27" fmla="*/ 1690255 w 1708987"/>
                  <a:gd name="connsiteY27" fmla="*/ 678873 h 886691"/>
                  <a:gd name="connsiteX28" fmla="*/ 1704109 w 1708987"/>
                  <a:gd name="connsiteY28" fmla="*/ 886691 h 8866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1708987" h="886691">
                    <a:moveTo>
                      <a:pt x="0" y="858982"/>
                    </a:moveTo>
                    <a:cubicBezTo>
                      <a:pt x="4618" y="835891"/>
                      <a:pt x="9984" y="812937"/>
                      <a:pt x="13855" y="789709"/>
                    </a:cubicBezTo>
                    <a:cubicBezTo>
                      <a:pt x="19224" y="757498"/>
                      <a:pt x="21305" y="724748"/>
                      <a:pt x="27709" y="692727"/>
                    </a:cubicBezTo>
                    <a:cubicBezTo>
                      <a:pt x="33343" y="664558"/>
                      <a:pt x="48841" y="630032"/>
                      <a:pt x="69273" y="609600"/>
                    </a:cubicBezTo>
                    <a:cubicBezTo>
                      <a:pt x="96129" y="582744"/>
                      <a:pt x="118597" y="579304"/>
                      <a:pt x="152400" y="568036"/>
                    </a:cubicBezTo>
                    <a:cubicBezTo>
                      <a:pt x="198582" y="572654"/>
                      <a:pt x="245000" y="575327"/>
                      <a:pt x="290946" y="581891"/>
                    </a:cubicBezTo>
                    <a:cubicBezTo>
                      <a:pt x="321396" y="586241"/>
                      <a:pt x="358316" y="599729"/>
                      <a:pt x="387927" y="609600"/>
                    </a:cubicBezTo>
                    <a:cubicBezTo>
                      <a:pt x="443345" y="604982"/>
                      <a:pt x="499651" y="606651"/>
                      <a:pt x="554182" y="595745"/>
                    </a:cubicBezTo>
                    <a:cubicBezTo>
                      <a:pt x="570510" y="592479"/>
                      <a:pt x="584781" y="580567"/>
                      <a:pt x="595746" y="568036"/>
                    </a:cubicBezTo>
                    <a:cubicBezTo>
                      <a:pt x="617676" y="542974"/>
                      <a:pt x="651164" y="484909"/>
                      <a:pt x="651164" y="484909"/>
                    </a:cubicBezTo>
                    <a:cubicBezTo>
                      <a:pt x="682351" y="391342"/>
                      <a:pt x="646362" y="506517"/>
                      <a:pt x="678873" y="360218"/>
                    </a:cubicBezTo>
                    <a:cubicBezTo>
                      <a:pt x="682041" y="345962"/>
                      <a:pt x="689559" y="332910"/>
                      <a:pt x="692727" y="318654"/>
                    </a:cubicBezTo>
                    <a:cubicBezTo>
                      <a:pt x="698821" y="291232"/>
                      <a:pt x="697699" y="262177"/>
                      <a:pt x="706582" y="235527"/>
                    </a:cubicBezTo>
                    <a:cubicBezTo>
                      <a:pt x="711848" y="219731"/>
                      <a:pt x="726844" y="208857"/>
                      <a:pt x="734291" y="193964"/>
                    </a:cubicBezTo>
                    <a:cubicBezTo>
                      <a:pt x="740822" y="180902"/>
                      <a:pt x="736618" y="161366"/>
                      <a:pt x="748146" y="152400"/>
                    </a:cubicBezTo>
                    <a:cubicBezTo>
                      <a:pt x="780751" y="127040"/>
                      <a:pt x="824613" y="119895"/>
                      <a:pt x="858982" y="96982"/>
                    </a:cubicBezTo>
                    <a:cubicBezTo>
                      <a:pt x="918068" y="57591"/>
                      <a:pt x="937890" y="39413"/>
                      <a:pt x="997527" y="13854"/>
                    </a:cubicBezTo>
                    <a:cubicBezTo>
                      <a:pt x="1010950" y="8101"/>
                      <a:pt x="1025236" y="4618"/>
                      <a:pt x="1039091" y="0"/>
                    </a:cubicBezTo>
                    <a:cubicBezTo>
                      <a:pt x="1136073" y="9236"/>
                      <a:pt x="1233942" y="11693"/>
                      <a:pt x="1330037" y="27709"/>
                    </a:cubicBezTo>
                    <a:cubicBezTo>
                      <a:pt x="1358854" y="32512"/>
                      <a:pt x="1388964" y="73707"/>
                      <a:pt x="1399309" y="96982"/>
                    </a:cubicBezTo>
                    <a:cubicBezTo>
                      <a:pt x="1411171" y="123672"/>
                      <a:pt x="1427018" y="180109"/>
                      <a:pt x="1427018" y="180109"/>
                    </a:cubicBezTo>
                    <a:cubicBezTo>
                      <a:pt x="1414233" y="295177"/>
                      <a:pt x="1401203" y="336729"/>
                      <a:pt x="1427018" y="457200"/>
                    </a:cubicBezTo>
                    <a:cubicBezTo>
                      <a:pt x="1430507" y="473482"/>
                      <a:pt x="1442196" y="487799"/>
                      <a:pt x="1454727" y="498764"/>
                    </a:cubicBezTo>
                    <a:cubicBezTo>
                      <a:pt x="1479790" y="520694"/>
                      <a:pt x="1510146" y="535709"/>
                      <a:pt x="1537855" y="554182"/>
                    </a:cubicBezTo>
                    <a:lnTo>
                      <a:pt x="1579418" y="581891"/>
                    </a:lnTo>
                    <a:lnTo>
                      <a:pt x="1620982" y="609600"/>
                    </a:lnTo>
                    <a:lnTo>
                      <a:pt x="1662546" y="637309"/>
                    </a:lnTo>
                    <a:cubicBezTo>
                      <a:pt x="1671782" y="651164"/>
                      <a:pt x="1682808" y="663980"/>
                      <a:pt x="1690255" y="678873"/>
                    </a:cubicBezTo>
                    <a:cubicBezTo>
                      <a:pt x="1721633" y="741631"/>
                      <a:pt x="1704109" y="824913"/>
                      <a:pt x="1704109" y="886691"/>
                    </a:cubicBezTo>
                  </a:path>
                </a:pathLst>
              </a:cu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8C919E14-62D4-417A-A8CF-CC3D5187CFC1}"/>
                  </a:ext>
                </a:extLst>
              </p:cNvPr>
              <p:cNvSpPr txBox="1"/>
              <p:nvPr/>
            </p:nvSpPr>
            <p:spPr>
              <a:xfrm>
                <a:off x="4452208" y="1580351"/>
                <a:ext cx="41563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400" dirty="0"/>
                  <a:t>ϴ</a:t>
                </a:r>
                <a:endParaRPr lang="en-US" sz="2400" dirty="0"/>
              </a:p>
            </p:txBody>
          </p:sp>
          <p:cxnSp>
            <p:nvCxnSpPr>
              <p:cNvPr id="26" name="Straight Arrow Connector 25">
                <a:extLst>
                  <a:ext uri="{FF2B5EF4-FFF2-40B4-BE49-F238E27FC236}">
                    <a16:creationId xmlns:a16="http://schemas.microsoft.com/office/drawing/2014/main" id="{596520A9-D51C-45FD-B584-DC1A56EBB96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791557" y="1594330"/>
                <a:ext cx="237639" cy="117877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>
                <a:extLst>
                  <a:ext uri="{FF2B5EF4-FFF2-40B4-BE49-F238E27FC236}">
                    <a16:creationId xmlns:a16="http://schemas.microsoft.com/office/drawing/2014/main" id="{DD8AB042-EDA8-4E38-8476-5985480CE40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34311" y="1107097"/>
                <a:ext cx="264334" cy="0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Arrow Connector 32">
                <a:extLst>
                  <a:ext uri="{FF2B5EF4-FFF2-40B4-BE49-F238E27FC236}">
                    <a16:creationId xmlns:a16="http://schemas.microsoft.com/office/drawing/2014/main" id="{D4F5DA5F-A63D-4079-93FE-E3A3875FFE5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392756" y="1493614"/>
                <a:ext cx="119747" cy="201431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1680F04F-39AC-41BA-9093-6F2CC0A2E4C8}"/>
                  </a:ext>
                </a:extLst>
              </p:cNvPr>
              <p:cNvSpPr txBox="1"/>
              <p:nvPr/>
            </p:nvSpPr>
            <p:spPr>
              <a:xfrm>
                <a:off x="6184940" y="1121277"/>
                <a:ext cx="41563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400" dirty="0"/>
                  <a:t>ϴ</a:t>
                </a:r>
                <a:endParaRPr lang="en-US" sz="2400" dirty="0"/>
              </a:p>
            </p:txBody>
          </p:sp>
        </p:grp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56387A52-4F12-45C0-9608-CBBE6D25F3B1}"/>
                </a:ext>
              </a:extLst>
            </p:cNvPr>
            <p:cNvSpPr txBox="1"/>
            <p:nvPr/>
          </p:nvSpPr>
          <p:spPr>
            <a:xfrm>
              <a:off x="6792744" y="873737"/>
              <a:ext cx="519143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When the rods are connected by a wire the electrons readily move from the Zinc rod (which has too many electrons) to the copper rod (which has too few electrons).  This creates the electric current flow…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97530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465F1D4-77A6-4E6A-98BC-FF5820F4A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280" y="1931208"/>
            <a:ext cx="4445270" cy="3065704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32BA5C2-7272-47DA-9342-33328894C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DC94-5EC2-4937-A6C5-CBE2A9ED6282}" type="slidenum">
              <a:rPr lang="en-US" smtClean="0"/>
              <a:t>9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1F011D9-035E-40B3-A8CD-7FF715DE09FD}"/>
              </a:ext>
            </a:extLst>
          </p:cNvPr>
          <p:cNvSpPr txBox="1"/>
          <p:nvPr/>
        </p:nvSpPr>
        <p:spPr>
          <a:xfrm>
            <a:off x="5403274" y="986458"/>
            <a:ext cx="631344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Current Flow:</a:t>
            </a:r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Due to the convention that was established long ago, “current flow” is actually opposite the direction of electron movement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The positive side of the battery is positive because the atoms are lacking sufficient electrons (thus are less negative…).  These types of atoms are known an “ions”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Electrons flow from the negative end of the battery (excess electrons) to the positive end of the battery.  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48A5F21-BCDA-4DFC-8973-2015783ACE46}"/>
              </a:ext>
            </a:extLst>
          </p:cNvPr>
          <p:cNvSpPr txBox="1">
            <a:spLocks/>
          </p:cNvSpPr>
          <p:nvPr/>
        </p:nvSpPr>
        <p:spPr>
          <a:xfrm>
            <a:off x="1981200" y="312441"/>
            <a:ext cx="8229600" cy="509031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>
                <a:solidFill>
                  <a:srgbClr val="FF0000"/>
                </a:solidFill>
              </a:rPr>
              <a:t>Electron Movement in a Circuit</a:t>
            </a:r>
          </a:p>
        </p:txBody>
      </p:sp>
    </p:spTree>
    <p:extLst>
      <p:ext uri="{BB962C8B-B14F-4D97-AF65-F5344CB8AC3E}">
        <p14:creationId xmlns:p14="http://schemas.microsoft.com/office/powerpoint/2010/main" val="1281156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691</TotalTime>
  <Words>945</Words>
  <Application>Microsoft Office PowerPoint</Application>
  <PresentationFormat>Widescreen</PresentationFormat>
  <Paragraphs>147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PowerPoint Presentation</vt:lpstr>
      <vt:lpstr>Battery Basics</vt:lpstr>
      <vt:lpstr>Battery Basics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Long will a Battery Last?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Eberspeaker</dc:creator>
  <cp:lastModifiedBy>Philip Eberspeaker</cp:lastModifiedBy>
  <cp:revision>26</cp:revision>
  <dcterms:created xsi:type="dcterms:W3CDTF">2018-04-05T19:04:43Z</dcterms:created>
  <dcterms:modified xsi:type="dcterms:W3CDTF">2018-07-14T05:24:39Z</dcterms:modified>
</cp:coreProperties>
</file>